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5" r:id="rId1"/>
  </p:sldMasterIdLst>
  <p:notesMasterIdLst>
    <p:notesMasterId r:id="rId41"/>
  </p:notesMasterIdLst>
  <p:handoutMasterIdLst>
    <p:handoutMasterId r:id="rId42"/>
  </p:handoutMasterIdLst>
  <p:sldIdLst>
    <p:sldId id="364" r:id="rId2"/>
    <p:sldId id="547" r:id="rId3"/>
    <p:sldId id="598" r:id="rId4"/>
    <p:sldId id="549" r:id="rId5"/>
    <p:sldId id="599" r:id="rId6"/>
    <p:sldId id="601" r:id="rId7"/>
    <p:sldId id="600" r:id="rId8"/>
    <p:sldId id="602" r:id="rId9"/>
    <p:sldId id="605" r:id="rId10"/>
    <p:sldId id="606" r:id="rId11"/>
    <p:sldId id="607" r:id="rId12"/>
    <p:sldId id="608" r:id="rId13"/>
    <p:sldId id="609" r:id="rId14"/>
    <p:sldId id="610" r:id="rId15"/>
    <p:sldId id="611" r:id="rId16"/>
    <p:sldId id="612" r:id="rId17"/>
    <p:sldId id="613" r:id="rId18"/>
    <p:sldId id="558" r:id="rId19"/>
    <p:sldId id="552" r:id="rId20"/>
    <p:sldId id="593" r:id="rId21"/>
    <p:sldId id="596" r:id="rId22"/>
    <p:sldId id="595" r:id="rId23"/>
    <p:sldId id="445" r:id="rId24"/>
    <p:sldId id="597" r:id="rId25"/>
    <p:sldId id="614" r:id="rId26"/>
    <p:sldId id="615" r:id="rId27"/>
    <p:sldId id="616" r:id="rId28"/>
    <p:sldId id="619" r:id="rId29"/>
    <p:sldId id="620" r:id="rId30"/>
    <p:sldId id="621" r:id="rId31"/>
    <p:sldId id="617" r:id="rId32"/>
    <p:sldId id="622" r:id="rId33"/>
    <p:sldId id="623" r:id="rId34"/>
    <p:sldId id="618" r:id="rId35"/>
    <p:sldId id="450" r:id="rId36"/>
    <p:sldId id="483" r:id="rId37"/>
    <p:sldId id="508" r:id="rId38"/>
    <p:sldId id="509" r:id="rId39"/>
    <p:sldId id="474" r:id="rId40"/>
  </p:sldIdLst>
  <p:sldSz cx="9906000" cy="6858000" type="A4"/>
  <p:notesSz cx="6858000" cy="9945688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8000"/>
    <a:srgbClr val="33CC33"/>
    <a:srgbClr val="490AE6"/>
    <a:srgbClr val="000099"/>
    <a:srgbClr val="EA06DA"/>
    <a:srgbClr val="FF66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>
        <p:scale>
          <a:sx n="77" d="100"/>
          <a:sy n="77" d="100"/>
        </p:scale>
        <p:origin x="-978" y="-36"/>
      </p:cViewPr>
      <p:guideLst>
        <p:guide orient="horz" pos="2160"/>
        <p:guide pos="3120"/>
      </p:guideLst>
    </p:cSldViewPr>
  </p:slideViewPr>
  <p:outlineViewPr>
    <p:cViewPr>
      <p:scale>
        <a:sx n="100" d="100"/>
        <a:sy n="100" d="100"/>
      </p:scale>
      <p:origin x="294" y="6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6"/>
    </p:cViewPr>
  </p:sorterViewPr>
  <p:notesViewPr>
    <p:cSldViewPr>
      <p:cViewPr varScale="1">
        <p:scale>
          <a:sx n="37" d="100"/>
          <a:sy n="37" d="100"/>
        </p:scale>
        <p:origin x="-1566" y="-96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7213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16F066-88E3-41D2-8844-761E9774EF6A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461621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6600" y="744538"/>
            <a:ext cx="538638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5988"/>
            <a:ext cx="5486400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en-US" noProof="0" smtClean="0"/>
              <a:t>ระดับที่สอง</a:t>
            </a:r>
          </a:p>
          <a:p>
            <a:pPr lvl="2"/>
            <a:r>
              <a:rPr lang="en-US" noProof="0" smtClean="0"/>
              <a:t>ระดับที่สาม</a:t>
            </a:r>
          </a:p>
          <a:p>
            <a:pPr lvl="3"/>
            <a:r>
              <a:rPr lang="en-US" noProof="0" smtClean="0"/>
              <a:t>ระดับที่สี่</a:t>
            </a:r>
          </a:p>
          <a:p>
            <a:pPr lvl="4"/>
            <a:r>
              <a:rPr lang="en-US" noProof="0" smtClean="0"/>
              <a:t>ระดับที่ห้า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484006-C81E-41B2-B334-346182E57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184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734EE-E568-4FD2-94E1-263ED4743FD6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45742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88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F06E6E-1914-4AE8-A963-4BFD3FFABE3E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513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8436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CC613F-6BFA-458A-BD0D-38E9F6EDBBA8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35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87193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4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9125DD-6679-4AB7-AAD7-F8099E9307FB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36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77288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1005CF-7473-40A3-A86B-186ABC0C2E2C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37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94787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4580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5D2544-5766-479E-9EEE-A067EBFFCEA3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38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6366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4756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6E0100-2B16-4150-A76C-8DA95C311215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39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2096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199" y="1371600"/>
            <a:ext cx="89154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485900" y="3331698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10473-F31E-49A7-89AF-023E777A8482}" type="datetime1">
              <a:rPr lang="th-TH" smtClean="0"/>
              <a:t>17/12/61</a:t>
            </a:fld>
            <a:endParaRPr lang="th-TH"/>
          </a:p>
        </p:txBody>
      </p:sp>
      <p:sp>
        <p:nvSpPr>
          <p:cNvPr id="5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2EEC26-41F5-4854-93E1-DA06DFA568C4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00197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10E28-DF31-4616-8327-644589CE8230}" type="datetime1">
              <a:rPr lang="th-TH" smtClean="0"/>
              <a:t>17/12/61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9780-F3EA-4407-8F0C-183732F4D530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27202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4140-1DE9-4731-AEF4-C495BD533AEA}" type="datetime1">
              <a:rPr lang="th-TH" smtClean="0"/>
              <a:t>17/12/61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01CBA-9BBE-4252-B318-089C5ACE4CC1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5245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4F10-8982-4C51-B7D1-2C15F6A01DAD}" type="datetime1">
              <a:rPr lang="th-TH" smtClean="0"/>
              <a:t>17/12/61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00CE4-6860-4D65-B2A3-BA5B5765BB06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9946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33550" y="609600"/>
            <a:ext cx="767715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733550" y="2507786"/>
            <a:ext cx="767715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2DEEF-310E-4E2B-9BEE-320CC2F058FE}" type="datetime1">
              <a:rPr lang="th-TH" smtClean="0"/>
              <a:t>17/12/61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1B2696-3786-44B5-BB87-217F682DC17E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209790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D16FB-8E6D-462E-8952-0E7BA60E87D8}" type="datetime1">
              <a:rPr lang="th-TH" smtClean="0"/>
              <a:t>17/12/61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CC4C1-963C-4B02-80D7-C39427CA92BA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60539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5032111" y="1535113"/>
            <a:ext cx="437859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95300" y="2362201"/>
            <a:ext cx="437687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032111" y="2362201"/>
            <a:ext cx="437859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71E1A-B998-4212-B1F3-2683BAE96989}" type="datetime1">
              <a:rPr lang="th-TH" smtClean="0"/>
              <a:t>17/12/61</a:t>
            </a:fld>
            <a:endParaRPr lang="th-TH"/>
          </a:p>
        </p:txBody>
      </p:sp>
      <p:sp>
        <p:nvSpPr>
          <p:cNvPr id="8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C1BD0-7C55-420C-8AB6-7B30070A69DD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80861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71907-2F58-455E-8F2E-191642334554}" type="datetime1">
              <a:rPr lang="th-TH" smtClean="0"/>
              <a:t>17/12/61</a:t>
            </a:fld>
            <a:endParaRPr lang="th-TH"/>
          </a:p>
        </p:txBody>
      </p:sp>
      <p:sp>
        <p:nvSpPr>
          <p:cNvPr id="4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4D69B-9D31-4FAC-9F38-F600E1E44E18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15234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FE6F2-46CB-4FB8-B67C-48BDD074ADE6}" type="datetime1">
              <a:rPr lang="th-TH" smtClean="0"/>
              <a:t>17/12/61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1B256-74BF-4AF3-85E5-723781B591A2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87946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95300" y="1524001"/>
            <a:ext cx="3259006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267E8-80B2-4378-8B53-45137AB03E13}" type="datetime1">
              <a:rPr lang="th-TH" smtClean="0"/>
              <a:t>17/12/61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F52D5-5022-4662-B66A-E0C253A83B76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5433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59436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981200" y="1831975"/>
            <a:ext cx="59436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981200" y="1166787"/>
            <a:ext cx="59436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5D1A5-EDE1-4EA1-B01B-F5B127BEBE5C}" type="datetime1">
              <a:rPr lang="th-TH" smtClean="0"/>
              <a:t>17/12/61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FD5B7-5B5B-4AB8-AEE3-E843F9223FD9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7102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027" name="ตัวยึดข้อความ 1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en-US" smtClean="0"/>
              <a:t>ระดับที่สอง</a:t>
            </a:r>
          </a:p>
          <a:p>
            <a:pPr lvl="2"/>
            <a:r>
              <a:rPr lang="th-TH" altLang="en-US" smtClean="0"/>
              <a:t>ระดับที่สาม</a:t>
            </a:r>
          </a:p>
          <a:p>
            <a:pPr lvl="3"/>
            <a:r>
              <a:rPr lang="th-TH" altLang="en-US" smtClean="0"/>
              <a:t>ระดับที่สี่</a:t>
            </a:r>
          </a:p>
          <a:p>
            <a:pPr lvl="4"/>
            <a:r>
              <a:rPr lang="th-TH" altLang="en-US" smtClean="0"/>
              <a:t>ระดับที่ห้า</a:t>
            </a:r>
            <a:endParaRPr lang="en-US" altLang="en-US" smtClean="0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495300" y="6416675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5DFD9D6A-398B-41C8-AB5E-A903CA33D309}" type="datetime1">
              <a:rPr lang="th-TH" smtClean="0"/>
              <a:t>17/12/61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3384550" y="6416675"/>
            <a:ext cx="31369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585200" y="6416675"/>
            <a:ext cx="8255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fld id="{6BC1F56D-5DAF-467D-B40A-F2410D8AE869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847" r:id="rId1"/>
    <p:sldLayoutId id="2147484838" r:id="rId2"/>
    <p:sldLayoutId id="2147484848" r:id="rId3"/>
    <p:sldLayoutId id="2147484839" r:id="rId4"/>
    <p:sldLayoutId id="2147484840" r:id="rId5"/>
    <p:sldLayoutId id="2147484841" r:id="rId6"/>
    <p:sldLayoutId id="2147484842" r:id="rId7"/>
    <p:sldLayoutId id="2147484843" r:id="rId8"/>
    <p:sldLayoutId id="2147484844" r:id="rId9"/>
    <p:sldLayoutId id="2147484845" r:id="rId10"/>
    <p:sldLayoutId id="21474848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audio" Target="../media/audio2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3AABBE-AE80-4947-A58C-BA6CB4B791EA}" type="slidenum">
              <a:rPr lang="en-US" altLang="en-US" sz="1200">
                <a:solidFill>
                  <a:srgbClr val="BCBCBC"/>
                </a:solidFill>
                <a:latin typeface="Tahoma" panose="020B060403050404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th-TH" altLang="en-US" sz="1200">
              <a:solidFill>
                <a:srgbClr val="BCBCBC"/>
              </a:solidFill>
              <a:latin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43188"/>
            <a:ext cx="9575800" cy="4929187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th-TH" sz="1400" b="1" dirty="0" smtClean="0"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การตรวจสอบของ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สำนักงานการตรวจเงินแผ่นดิน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en-US" sz="4000" b="1" dirty="0" smtClean="0">
                <a:cs typeface="+mj-cs"/>
              </a:rPr>
              <a:t> </a:t>
            </a:r>
            <a:endParaRPr lang="th-TH" sz="4000" b="1" dirty="0" smtClean="0">
              <a:cs typeface="+mj-cs"/>
            </a:endParaRPr>
          </a:p>
        </p:txBody>
      </p:sp>
      <p:pic>
        <p:nvPicPr>
          <p:cNvPr id="6148" name="Picture 1028" descr="Col_thailogo"/>
          <p:cNvPicPr>
            <a:picLocks noChangeAspect="1" noChangeArrowheads="1"/>
          </p:cNvPicPr>
          <p:nvPr/>
        </p:nvPicPr>
        <p:blipFill>
          <a:blip r:embed="rId3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0"/>
            <a:ext cx="28638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ในกรณีที่ผลการตรวจสอบ</a:t>
            </a:r>
            <a:r>
              <a:rPr lang="th-TH" altLang="en-US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ปรากฎ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ว่า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จัดเก็บรายได้หรือผลตอบแทนไม่เป็นไปตามกฎหมายหรือสัญญา ให้ผู้ว่าการมีหนังสือแจ้งข้อ</a:t>
            </a:r>
            <a:r>
              <a:rPr lang="th-TH" altLang="en-US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บกพร่อ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พร้อมทั้งข้อเสนอแนะไปยังหน่วยรับตรวจเพื่อดำเนินการให้ถูกต้องตามกฎหมายหรือสัญญา หรือแจ้งผลการดำเนินการแก้ไขข้อบกพร่องตามข้อเสนอแนะภายในระยะเวลาที่ผู้ว่าการกำหนดฯ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86)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10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02215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ในกรณีที่ผลการตรวจสอบ</a:t>
            </a:r>
            <a:r>
              <a:rPr lang="th-TH" altLang="en-US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ปรากฎ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ว่า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หน่วยรับตรวจที่มีหน้าที่และอำนาจบริหารจัดการ ดูแลรักษา และติดตามทรัพย์สินของแผ่นดิน ละเว้นหรือปฏิบัติหน้าที่ตามที่กำหนดไว้ในกฎหมาย ให้ผู้ว่าการมีหนังสือแจ้งข้อไปยังหน่วยรับตรวจพร้อมทั้งข้อเสนอแนะเพื่อดำเนินการให้ถูกต้อง โดยให้หน่วยรับตรวจชี้แจงเหตุผลหรือแจ้งผลการดำเนินการภายในระยะเวลาที่ผู้ว่าการกำหนด ฯ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87)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11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9372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ในการตรวจสอบผลสัมฤทธิ์และประสิทธิภาพในการใช้จ่ายเงินของหน่วยรับตรวจ ให้ผู้ว่าการจัดทำรายงานผลการตรวจสอบและแสดงความเห็นว่าเป็นไปโดยประหยัด เกิดผลสัมฤทธิ์ และมีประสิทธิภาพตามวัตถุประสงค์ที่หน่วยรับตรวจกำหนดไว้หรือไม่ และให้จัดทำข้อเสนอแนะให้แก่หน่วยรับตรวจในการเพิ่มผลสัมฤทธิ์และประสิทธิภาพในการใช้จ่ายเงินของหน่วยรับตรวจ ฯ 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90)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12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8693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ในการตรวจสอบผลสัมฤทธิ์และประสิทธิภาพในการใช้จ่ายเงินของหน่วยรับตรวจ ให้ผู้ว่าการจัดทำรายงานผลการตรวจสอบและแสดงความเห็นว่าเป็นไปโดยประหยัด เกิดผลสัมฤทธิ์ และมีประสิทธิภาพตามวัตถุประสงค์ที่หน่วยรับตรวจกำหนดไว้หรือไม่ และให้จัดทำข้อเสนอแนะให้แก่หน่วยรับตรวจในการเพิ่มผลสัมฤทธิ์และประสิทธิภาพในการใช้จ่ายเงินของหน่วยรับตรวจ ฯ 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90)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78790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thaiDist"/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ให้ผู้ว่าการตรวจสอบรายงานการเงินที่หน่วยงานของรัฐส่งให้ตามกฎหมายว่าด้วยวินัยการเงินการคลังของรัฐให้แล้วเสร็จภายในหนึ่งร้อยแปดสิบวันนับแต่วันสิ้นปีงบประมาณหรือตามที่ได้ตกลงกับกระทรวงการคลังแล้วแจ้งผลการตรวจสอบไปยังหน่วยรับตรวจ ทั้งนี้ ตามหลักเกณฑ์มาตรฐานเกี่ยวกับการตรวจเงินแผ่นดินที่คณะกรรมการกำหนดฯ 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91)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14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7512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thaiDist"/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ในการตรวจสอบ ให้ผู้ว่าการและเจ้าหน้าที่ซึ่งผู้ว่าการมอบหมายมีอำนาจตรวจสอบเงินและทรัพย์สินอื่น บัญชี ทะเบียน เอกสาร หรือหลักฐานการใช้จ่ายและหลักฐานอื่นที่อยู่ในความรับผิดชอบของหน่วยรับตรวจและให้มีอำนาจ ดังต่อไปนี้ด้วย</a:t>
            </a:r>
          </a:p>
          <a:p>
            <a:pPr algn="thaiDist"/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ให้ผู้รับตรวจหรือเจ้าหน้าที่ของหน่วยรับตรวจมีหนังสือชี้แจง   ข้อเท็จจริง มาให้ถ้อยคำ หรือส่งมอบบัญชี ทะเบียน เอกสาร หรือหลักฐานอื่นบรรดาที่หน่วยรับตรวจจัดทำขึ้นหรือมีไว้ในครอบครองเพื่อประโยชน์ในการตรวจสอบ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57577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อายัดบัญชี ทะเบียน เอกสาร หรือหลักฐานอื่นที่มีอยู่ในความรับผิดชอบของหน่วยรับตรวจ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ให้บุคคลใดมาให้ถ้อยคำ หรือส่งมอบบัญชี ทะเบียน เอกสาร หรือผู้รับตรวจหรือเจ้าหน้าที่ของหน่วยรับตรวจมีหนังสือชี้แจง   ข้อเท็จจริง มาให้ถ้อยคำ หรือส่งมอบบัญชี ทะเบียน เอกสาร หรือหลักฐานอื่นบรรดาที่หน่วยรับตรวจจัดทำขึ้นหรือมีไว้ในครอบครองเพื่อประโยชน์ในการตรวจสอบ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6645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มีอำนาจเข้าไปในสถานที่ใด ๆ ในระหว่างพระอาทิตย์ขึ้นและพระอาทิตย์ตก หรือในเวลาทำการ เพื่อตรวจสอบ ค้น ยึด หรืออายัด บัญชี ทะเบียน เอกสาร หรือหลักฐานอื่น หรืออายัดเงินหรือทรัพย์สินที่เกี่ยวกับหรือมีเหตุอันควรเชื่อว่าเกี่ยวกับหน่วยรับตรวจเท่าทีจำเป็น 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93)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9116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725602"/>
          </a:xfrm>
        </p:spPr>
        <p:txBody>
          <a:bodyPr/>
          <a:lstStyle/>
          <a:p>
            <a:pPr>
              <a:defRPr/>
            </a:pPr>
            <a:r>
              <a:rPr lang="th-TH" sz="8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คำถาม</a:t>
            </a:r>
            <a:endParaRPr lang="th-TH" sz="8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xfrm>
            <a:off x="495300" y="2071688"/>
            <a:ext cx="8915400" cy="4237037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หน่วยงานของท่านเคยถูกตรวจสอบจาก</a:t>
            </a:r>
            <a:r>
              <a:rPr lang="th-TH" sz="6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สตง.</a:t>
            </a: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ในลักษณะงานใดบ้าง 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ท่านคิดว่ามีการตรวจสอบโดย</a:t>
            </a:r>
            <a:r>
              <a:rPr lang="th-TH" sz="6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สตง.</a:t>
            </a: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กี่ลักษณะงาน</a:t>
            </a:r>
            <a:endParaRPr lang="th-TH" sz="6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18</a:t>
            </a:fld>
            <a:endParaRPr lang="th-TH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h-TH" sz="5400" dirty="0" smtClean="0">
                <a:solidFill>
                  <a:srgbClr val="FFFF00"/>
                </a:solidFill>
              </a:rPr>
              <a:t>ลักษณะงานตรวจสอบ</a:t>
            </a:r>
            <a:endParaRPr lang="th-TH" sz="5400" dirty="0">
              <a:solidFill>
                <a:srgbClr val="FFFF0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lnSpc>
                <a:spcPct val="90000"/>
              </a:lnSpc>
              <a:buNone/>
              <a:defRPr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</a:p>
          <a:p>
            <a:pPr marL="136525" indent="0" algn="thaiDist">
              <a:lnSpc>
                <a:spcPct val="90000"/>
              </a:lnSpc>
              <a:buNone/>
              <a:defRPr/>
            </a:pP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การตรวจสอบการแสดงข้อมูลทางการเงิน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ของหน่วยรับตรวจ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lnSpc>
                <a:spcPct val="90000"/>
              </a:lnSpc>
              <a:buNone/>
              <a:defRPr/>
            </a:pP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ว่าเป็นไปตามแม่บทการรายงานทางการเงิน</a:t>
            </a: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และอาจรวมถึงการตรวจสอบการปฏิบัติตามกฎหมาย</a:t>
            </a:r>
          </a:p>
          <a:p>
            <a:pPr>
              <a:defRPr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19</a:t>
            </a:fld>
            <a:endParaRPr lang="th-TH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pPr>
              <a:defRPr/>
            </a:pPr>
            <a:r>
              <a:rPr lang="th-TH" altLang="en-US" sz="66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วัตถุประสงค์ของการอบรมฯ</a:t>
            </a:r>
            <a:endParaRPr lang="th-TH" sz="66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195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thaiDist">
              <a:buFont typeface="Wingdings 2" panose="05020102010507070707" pitchFamily="18" charset="2"/>
              <a:buNone/>
            </a:pPr>
            <a:r>
              <a:rPr lang="en-US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ผู้เข้ารับการอบรมสามารถเข้าใ</a:t>
            </a: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</a:t>
            </a:r>
            <a:r>
              <a:rPr lang="th-TH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หน้าที่และอำนาจของสำนักงานการตรวจเงินแผ่นดินตาม </a:t>
            </a:r>
            <a:r>
              <a:rPr lang="th-TH" altLang="en-US" sz="5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พรป</a:t>
            </a:r>
            <a:r>
              <a:rPr lang="th-TH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ว่าด้วยการตรวจเงินแผ่นดิน พ.ศ. </a:t>
            </a:r>
            <a:r>
              <a:rPr lang="en-US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2561</a:t>
            </a:r>
            <a:endParaRPr lang="th-TH" altLang="en-US" sz="5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</a:t>
            </a:fld>
            <a:endParaRPr lang="th-TH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ลักษณะงานตรวจสอบ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การตรวจสอบการปฏิบัติตามกฎหมาย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ตรวจสอบการจัดเก็บรายได้ การรับ การใช้จ่าย การใช้ประโยชน์ การเก็บรักษา และการบริหารซึ่งเงิน ทรัพย์สิน สิทธิ และผลประโยชน์ของหน่วยรับตรวจหรือที่อยู่ในความครอบครองหรืออำนาจใช้จ่ายของหน่วยรับตรวจ</a:t>
            </a:r>
            <a:endParaRPr lang="en-AU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20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42144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ลักษณะงานตรวจสอบ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การตรวจสอบการปฏิบัติตามกฎหมาย เช่น</a:t>
            </a:r>
          </a:p>
          <a:p>
            <a:pPr marL="136525" indent="0" algn="thaiDist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ตรวจสอบการจัดเก็บรายได้ ค่าธรรมเนียม</a:t>
            </a:r>
            <a:endParaRPr lang="en-US" sz="4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ตรวจสอบการจัดซื้อจัดจ้าง </a:t>
            </a:r>
            <a:endParaRPr lang="en-US" sz="4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ตรวจสอบข้อมูลเบื้องต้น / สืบสวน</a:t>
            </a:r>
            <a:endParaRPr lang="en-AU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21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1556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ลักษณะงานตรวจสอบ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4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การตรวจสอบผลสัมฤทธิ์และประสิทธิภาพการดำเนินงาน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ตรวจสอบการดำเนินงานของหน่วยรับตรวจเพื่อแสดงความเห็นว่าเป็นไปโดยประหยัด เกิดผลสัมฤทธิ์ และมีประสิทธิภาพตามวัตถุประสงค์ที่หน่วยรับตรวจกำหนดไว้หรือไม่</a:t>
            </a: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พื่อจัดทำข้อเสนอแนะให้แก่หน่วยรับตรวจในการเพิ่มผลสัมฤทธิ์และประสิทธิภาพในการดำเนินงานของหน่วยรับตรวจ</a:t>
            </a:r>
            <a:endParaRPr lang="en-AU" sz="3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22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6399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E4E750-B014-4C7A-9879-0B95CF26B422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2360613" y="595313"/>
            <a:ext cx="4876800" cy="752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6600" b="1" dirty="0">
                <a:solidFill>
                  <a:schemeClr val="hlin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</a:t>
            </a:r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3886200" y="1916113"/>
            <a:ext cx="1727200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</a:t>
            </a:r>
          </a:p>
        </p:txBody>
      </p:sp>
      <p:sp>
        <p:nvSpPr>
          <p:cNvPr id="253961" name="Rectangle 9"/>
          <p:cNvSpPr>
            <a:spLocks noChangeArrowheads="1"/>
          </p:cNvSpPr>
          <p:nvPr/>
        </p:nvSpPr>
        <p:spPr bwMode="auto">
          <a:xfrm>
            <a:off x="2649538" y="3141663"/>
            <a:ext cx="4464050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การจัดทำงบประมาณ</a:t>
            </a:r>
          </a:p>
        </p:txBody>
      </p:sp>
      <p:sp>
        <p:nvSpPr>
          <p:cNvPr id="253962" name="Rectangle 10"/>
          <p:cNvSpPr>
            <a:spLocks noChangeArrowheads="1"/>
          </p:cNvSpPr>
          <p:nvPr/>
        </p:nvSpPr>
        <p:spPr bwMode="auto">
          <a:xfrm>
            <a:off x="1497013" y="4292600"/>
            <a:ext cx="1727200" cy="79216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รายรับ</a:t>
            </a:r>
          </a:p>
        </p:txBody>
      </p:sp>
      <p:sp>
        <p:nvSpPr>
          <p:cNvPr id="253963" name="Rectangle 11"/>
          <p:cNvSpPr>
            <a:spLocks noChangeArrowheads="1"/>
          </p:cNvSpPr>
          <p:nvPr/>
        </p:nvSpPr>
        <p:spPr bwMode="auto">
          <a:xfrm>
            <a:off x="6032500" y="4292600"/>
            <a:ext cx="2378075" cy="79216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รายจ่าย</a:t>
            </a:r>
          </a:p>
        </p:txBody>
      </p:sp>
      <p:sp>
        <p:nvSpPr>
          <p:cNvPr id="253964" name="Rectangle 12"/>
          <p:cNvSpPr>
            <a:spLocks noChangeArrowheads="1"/>
          </p:cNvSpPr>
          <p:nvPr/>
        </p:nvSpPr>
        <p:spPr bwMode="auto">
          <a:xfrm>
            <a:off x="3081338" y="5516563"/>
            <a:ext cx="3455987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การบันทึกบัญชี</a:t>
            </a:r>
          </a:p>
        </p:txBody>
      </p:sp>
      <p:sp>
        <p:nvSpPr>
          <p:cNvPr id="253965" name="Line 13"/>
          <p:cNvSpPr>
            <a:spLocks noChangeShapeType="1"/>
          </p:cNvSpPr>
          <p:nvPr/>
        </p:nvSpPr>
        <p:spPr bwMode="auto">
          <a:xfrm>
            <a:off x="4737100" y="2708275"/>
            <a:ext cx="0" cy="4333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6" name="Line 14"/>
          <p:cNvSpPr>
            <a:spLocks noChangeShapeType="1"/>
          </p:cNvSpPr>
          <p:nvPr/>
        </p:nvSpPr>
        <p:spPr bwMode="auto">
          <a:xfrm flipH="1">
            <a:off x="3297238" y="4005263"/>
            <a:ext cx="1368425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7" name="Line 15"/>
          <p:cNvSpPr>
            <a:spLocks noChangeShapeType="1"/>
          </p:cNvSpPr>
          <p:nvPr/>
        </p:nvSpPr>
        <p:spPr bwMode="auto">
          <a:xfrm>
            <a:off x="4881563" y="4005263"/>
            <a:ext cx="107950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8" name="Line 16"/>
          <p:cNvSpPr>
            <a:spLocks noChangeShapeType="1"/>
          </p:cNvSpPr>
          <p:nvPr/>
        </p:nvSpPr>
        <p:spPr bwMode="auto">
          <a:xfrm>
            <a:off x="4808538" y="4221163"/>
            <a:ext cx="0" cy="1295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  <p:transition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53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3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3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3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3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3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3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3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3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4" grpId="0" build="p" autoUpdateAnimBg="0"/>
      <p:bldP spid="253961" grpId="0" animBg="1"/>
      <p:bldP spid="253962" grpId="0" animBg="1"/>
      <p:bldP spid="253963" grpId="0" animBg="1"/>
      <p:bldP spid="253964" grpId="0" animBg="1"/>
      <p:bldP spid="253965" grpId="0" animBg="1"/>
      <p:bldP spid="253966" grpId="0" animBg="1"/>
      <p:bldP spid="253967" grpId="0" animBg="1"/>
      <p:bldP spid="25396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ลักษณะงานตรวจสอบ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รายงานการเงิน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รายงานการเงินตามรอบระยะเวลาบัญชีที่หน่วยงานของรัฐต้องจัดทำขึ้นซึ่งรายงานการเงินอย่างน้อยต้องประกอบด้วยงบแสดงฐานะการเงินและงบแสดงผลการดำเนินงานทางการเงินทั้งเงินงบประมาณ เงินนอกงบประมาณ และเงินอื่นใด รวมถึงการก่อหนี้ตามหลักเกณฑ์และวิธีการที่กระทรวงการคลังกำหนด ตามกฎหมายว่าด้วยวินัยการเงินการคลังของรัฐ</a:t>
            </a:r>
            <a:endParaRPr lang="en-AU" sz="3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24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9230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ลักษณะงานตรวจสอบ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รายงานการเงิน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รายงานการเงินตามรอบระยะเวลาบัญชีที่หน่วยงานของรัฐต้องจัดทำขึ้นซึ่งรายงานการเงินอย่างน้อยต้องประกอบด้วยงบแสดงฐานะการเงินและงบแสดงผลการดำเนินงานทางการเงินทั้งเงินงบประมาณ เงินนอกงบประมาณ และเงินอื่นใด รวมถึงการก่อหนี้ตามหลักเกณฑ์และวิธีการที่กระทรวงการคลังกำหนด ตามกฎหมายว่าด้วยวินัยการเงินการคลังของรัฐ</a:t>
            </a:r>
            <a:endParaRPr lang="en-AU" sz="3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1641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การจัดทำหนังสือยืนยันการปฏิบัติงานสอบบัญชี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การวางแผนการตรวจสอบ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จัดทำรายงานผลการตรวจสอบ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การติดตามผลการตรวจสอบ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8919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การจัดทำหนังสือยืนยันการปฏิบัติงานสอบบัญชี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เพื่อให้ผู้บริหารหรือผู้มีหน้าที่ในการกำกับดูแลของหน่วยรับตรวจทราบและเห็นชอบ ก่อนการการปฏิบัติงานตรวจสอบ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ผู้บริหารหรือผู้มีหน้าที่ในการกำกับดูแลของหน่วยรับ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ตรวจรับทราบและเข้าใจในความรับผิดชอบของผู้บริหารและความรับผิดชอบของผู้ตรวจสอบ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893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การวางแผนการตรวจสอบ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การทำความเข้าใจหน่วยรับตรวจและสภาพแวดล้อมของหน่วยรับตรวจ รวมถึงการควบคุมภายใน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การประเมินความเสี่ยง/ การกำหนดความมีสาระสำคัญ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การจัดทำแผนการสอบบัญชีโดยรวม กำหนดคน / วัน / เวลา 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28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10702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จัดทำหนังสือถึงหน่วยรับตรวจเพื่อแจ้งการเปิดตรวจ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ปฎิบัติงาน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 มีการสื่อสารทั้งเป็นลายลักษณ์อักษร วาจา เพื่อให้ได้มาซึ่งข้อมูลหลักฐานประกอบการตรวจสอบ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ประชุมกับผู้รับตรวจหรือเจ้าหน้าที่ของหน่วยรับตรวจเพื่อสรุปผลการตรวจสอบ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29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10513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pPr>
              <a:defRPr/>
            </a:pPr>
            <a:r>
              <a:rPr lang="th-TH" altLang="en-US" sz="66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วัตถุประสงค์ของการอบรมฯ</a:t>
            </a:r>
            <a:endParaRPr lang="th-TH" sz="66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195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thaiDist">
              <a:buFont typeface="Wingdings 2" panose="05020102010507070707" pitchFamily="18" charset="2"/>
              <a:buNone/>
            </a:pPr>
            <a:r>
              <a:rPr lang="th-TH" altLang="en-US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มีการใช้จ่ายเงินแผ่นดินได้ถูกต้องตามกฎหมาย ระเบียบ ข้อบังคับ และเป็นไปตามวัตถุประสงค์ที่กำหนดไว้  รวมทั้งลดปัญหาการทักท้วงของหน่วยตรวจสอบ</a:t>
            </a:r>
            <a:endParaRPr lang="th-TH" altLang="en-US" sz="5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71622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ต้องให้โอกาสผู้รับตรวจหรือเจ้าหน้าที่ของหน่วยรับตรวจได้อธิบายข้อเท็จจริงชี้แจงเหตุผล และแสดงพยานหลักฐานซึ่งผู้รับตรวจอาจจัดส่งให้ภายหลังการประชุม แต่ทั้งนี้ต้องภายในระยะเวลาที่ผู้ตรวจสอบกำหนด และก่อนออกรายงานผลการตรวจสอบ (ปิดตรวจ)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30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55377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รายงานของผู้สอบบัญชี (ต่องบการเงิน)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แบบไม่มีเงื่อนไข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แบบมีเงื่อนไข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แบบไม่แสดงความเห็น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งบการเงินไม่ถูกต้อง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31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67781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จัดทำรายงานข้อเสนอแนะแยกต่างหากจากรายงานของผู้สอบบัญชี ในกรณีที่ผู้ตรวจสอบพบข้อบกพร่อง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การไม่ปฏิบัติตามกฎหมาย ระเบียบฯ แบบแผนการปฏิบัติราชการ เมื่อการแสดงข้อมูลนั้น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มีผลกระทบต่อ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รายการที่แสดงในรายงานการเงิน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การไม่จัดทำบัญชีและรายงานการเงินตามมาตรฐานการบัญชี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32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22335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จัดทำรายงานข้อเสนอแนะแยกต่างหากจากรายงานของผู้สอบบัญชี ในกรณีที่ผู้ตรวจสอบพบข้อบกพร่อง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การไม่จัดทำบัญชีและรายงานการเงิน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ตามกฎหมายว่าด้วยการบริหารทุนหมุนเวียนกำหนด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ไม่ปฏิบัติตามมาตรฐานและหลักเกณฑ์ที่กระทรวงการคลังกำหนดเกี่ยวกับการควบคุมภายในและการบริหารจัดการความเสี่ยง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84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การติดตามผลการตรวจสอบ 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ติดตามการดำเนินการของหน่วยรับตรวจตามข้อสังเกตหรือข้อเสนอแนะที่ได้ให้ไว้ภายในระยะเวลาที่กำหนด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34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24525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8862F6-CD69-497F-AB4B-314886E1E48A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  <a:cs typeface="FreesiaUPC" panose="020B0604020202020204" pitchFamily="34" charset="-34"/>
            </a:endParaRPr>
          </a:p>
        </p:txBody>
      </p:sp>
      <p:sp>
        <p:nvSpPr>
          <p:cNvPr id="259074" name="Text Box 2"/>
          <p:cNvSpPr txBox="1">
            <a:spLocks noChangeArrowheads="1"/>
          </p:cNvSpPr>
          <p:nvPr/>
        </p:nvSpPr>
        <p:spPr bwMode="auto">
          <a:xfrm>
            <a:off x="2996406" y="265444"/>
            <a:ext cx="4562475" cy="1006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6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ผลการตรวจ</a:t>
            </a:r>
            <a:endParaRPr lang="th-TH" sz="66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281113" y="1428750"/>
            <a:ext cx="5111750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5400" b="1" dirty="0">
                <a:latin typeface="TH SarabunIT๙" pitchFamily="34" charset="-34"/>
                <a:cs typeface="+mj-cs"/>
              </a:rPr>
              <a:t> </a:t>
            </a: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๑.ไม่มีข้อสังเกต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265238" y="2143125"/>
            <a:ext cx="511175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5400" b="1" dirty="0">
                <a:latin typeface="TH SarabunIT๙" pitchFamily="34" charset="-34"/>
                <a:cs typeface="+mj-cs"/>
              </a:rPr>
              <a:t> </a:t>
            </a: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๒.มีข้อสังเกต</a:t>
            </a:r>
            <a:r>
              <a:rPr 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857375" y="2928938"/>
            <a:ext cx="6840538" cy="38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IT๙" pitchFamily="34" charset="-34"/>
                <a:cs typeface="+mj-cs"/>
              </a:rPr>
              <a:t>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๒.๑ ผิดระเบียบ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ไม่เสียหาย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อาจเกิดความเสียหาย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เกิดความเสียหาย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๒.๒ น่าเชื่อว่าทุจริต</a:t>
            </a:r>
          </a:p>
        </p:txBody>
      </p:sp>
      <p:pic>
        <p:nvPicPr>
          <p:cNvPr id="1038" name="Picture 14" descr="animation-00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4076700"/>
            <a:ext cx="2608263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autoUpdateAnimBg="0"/>
      <p:bldP spid="1034" grpId="0" build="p"/>
      <p:bldP spid="1035" grpId="0" build="p"/>
      <p:bldP spid="103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B1957B-2986-43D0-88D8-143CB78329B1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  <a:cs typeface="FreesiaUPC" panose="020B0604020202020204" pitchFamily="34" charset="-34"/>
            </a:endParaRPr>
          </a:p>
        </p:txBody>
      </p:sp>
      <p:sp>
        <p:nvSpPr>
          <p:cNvPr id="295938" name="Text Box 2"/>
          <p:cNvSpPr txBox="1">
            <a:spLocks noChangeArrowheads="1"/>
          </p:cNvSpPr>
          <p:nvPr/>
        </p:nvSpPr>
        <p:spPr bwMode="auto">
          <a:xfrm>
            <a:off x="881063" y="714375"/>
            <a:ext cx="7572375" cy="57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65000"/>
              </a:lnSpc>
              <a:defRPr/>
            </a:pPr>
            <a:r>
              <a:rPr lang="th-TH" sz="4800" b="1" dirty="0">
                <a:solidFill>
                  <a:srgbClr val="FFFF00"/>
                </a:solidFill>
                <a:latin typeface="Times New Roman" pitchFamily="18" charset="0"/>
                <a:cs typeface="+mn-cs"/>
              </a:rPr>
              <a:t>ข้อสังเกตที่ </a:t>
            </a:r>
            <a:r>
              <a:rPr lang="th-TH" sz="4800" b="1" dirty="0" err="1">
                <a:solidFill>
                  <a:srgbClr val="FFFF00"/>
                </a:solidFill>
                <a:latin typeface="Times New Roman" pitchFamily="18" charset="0"/>
                <a:cs typeface="+mn-cs"/>
              </a:rPr>
              <a:t>สตง.</a:t>
            </a:r>
            <a:r>
              <a:rPr lang="th-TH" sz="4800" b="1" dirty="0">
                <a:solidFill>
                  <a:srgbClr val="FFFF00"/>
                </a:solidFill>
                <a:latin typeface="Times New Roman" pitchFamily="18" charset="0"/>
                <a:cs typeface="+mn-cs"/>
              </a:rPr>
              <a:t>ตรวจพบ แยกเป็น...</a:t>
            </a:r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631825" y="1700213"/>
            <a:ext cx="8242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4000" b="1">
              <a:latin typeface="Times New Roman" pitchFamily="18" charset="0"/>
              <a:cs typeface="+mj-cs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920750" y="1928813"/>
            <a:ext cx="253206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การบัญชี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920750" y="2786063"/>
            <a:ext cx="273685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การเงิน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920750" y="3519488"/>
            <a:ext cx="374650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การงบประมาณ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920750" y="5053747"/>
            <a:ext cx="348487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 การเบิกจ่าย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920750" y="4286250"/>
            <a:ext cx="31686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ลูกหนี้ต่าง ๆ</a:t>
            </a:r>
            <a:endParaRPr lang="th-TH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881563" y="2000250"/>
            <a:ext cx="2736850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๖. การพัสดุ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895850" y="2843344"/>
            <a:ext cx="3875087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๗. การจัดซื้อจัดจ้าง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895850" y="3519488"/>
            <a:ext cx="401796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๘. การจัดเก็บรายได้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924425" y="4167188"/>
            <a:ext cx="3600450" cy="157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๙. การควบคุมภายใน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95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8" grpId="0" build="p" autoUpdateAnimBg="0"/>
      <p:bldP spid="295939" grpId="0" build="p" autoUpdateAnimBg="0"/>
      <p:bldP spid="12298" grpId="0"/>
      <p:bldP spid="12299" grpId="0"/>
      <p:bldP spid="12300" grpId="0"/>
      <p:bldP spid="12301" grpId="0"/>
      <p:bldP spid="12302" grpId="0"/>
      <p:bldP spid="12303" grpId="0"/>
      <p:bldP spid="12304" grpId="0"/>
      <p:bldP spid="12305" grpId="0"/>
      <p:bldP spid="1230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B67398-A004-4E12-87B7-09CCC7E43E40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102362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066800" y="2071688"/>
            <a:ext cx="83058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ไม่มีฎีกาหรือหลักฐานให้ตรวจสอบ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2311400" y="692150"/>
            <a:ext cx="57785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72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การเบิกจ่าย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23938" y="3016250"/>
            <a:ext cx="8840787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เบิกจ่ายโดยหลักฐานไม่ถูกต้อง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095375" y="3944938"/>
            <a:ext cx="8572500" cy="7699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เบิกจ่ายเกินสิทธิ 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095375" y="4840288"/>
            <a:ext cx="8572500" cy="14462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IT๙" pitchFamily="34" charset="-34"/>
                <a:cs typeface="+mn-cs"/>
              </a:rPr>
              <a:t>๔. เบิกจ่ายโดยไม่มีกฎหมาย ระเบียบ ข้อบังคับ</a:t>
            </a:r>
          </a:p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n-cs"/>
              </a:rPr>
              <a:t>      หรือหนังสือสั่งการให้เบิกจ่าย </a:t>
            </a:r>
            <a:endParaRPr lang="en-US" sz="4400" b="1" dirty="0">
              <a:latin typeface="TH SarabunIT๙" pitchFamily="34" charset="-34"/>
              <a:cs typeface="+mn-cs"/>
            </a:endParaRPr>
          </a:p>
        </p:txBody>
      </p:sp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/>
      <p:bldP spid="20486" grpId="0"/>
      <p:bldP spid="2" grpId="0"/>
      <p:bldP spid="3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B57DF3-9902-47AE-96D1-9050D6FF3E99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0"/>
            <a:ext cx="102362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066800" y="2071688"/>
            <a:ext cx="83058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เบิกจ่ายเกินงบประมาณที่ตั้งไว้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2311400" y="692150"/>
            <a:ext cx="57785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7200" b="1" dirty="0">
                <a:solidFill>
                  <a:srgbClr val="FF3300"/>
                </a:solidFill>
                <a:latin typeface="TH SarabunIT๙" pitchFamily="34" charset="-34"/>
                <a:cs typeface="+mj-cs"/>
              </a:rPr>
              <a:t>    </a:t>
            </a:r>
            <a:r>
              <a:rPr lang="th-TH" sz="72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การเบิกจ่าย (ต่อ)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95174" y="3013076"/>
            <a:ext cx="8840787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๖. เบิกจ่ายโดยยังมีรายรับไม่เพียงพอ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023938" y="3929063"/>
            <a:ext cx="8572500" cy="14462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๗. เบิกจ่ายโดยยังไม่ได้รับอนุมัติจากผู้มีอำนาจ</a:t>
            </a:r>
          </a:p>
          <a:p>
            <a:pPr>
              <a:defRPr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๘. เบิกจ่ายเงินโดยที่ไม่มีการจัดซื้อจัดจ้างจริง 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049675" y="4961730"/>
            <a:ext cx="8572500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</a:p>
        </p:txBody>
      </p:sp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/>
      <p:bldP spid="20486" grpId="0"/>
      <p:bldP spid="2" grpId="0"/>
      <p:bldP spid="3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70494-B701-4CBF-8E9E-19649B9A2F44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2952751" y="5500688"/>
            <a:ext cx="596069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en-US" sz="6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น.ส.ฉัตรลาวัลย์ ทองบ่อ</a:t>
            </a:r>
            <a:endParaRPr lang="th-TH" altLang="en-US" sz="6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3732" name="Picture 1" descr="คำอธิบาย: ตราสตง"/>
          <p:cNvPicPr>
            <a:picLocks noChangeAspect="1" noChangeArrowheads="1"/>
          </p:cNvPicPr>
          <p:nvPr/>
        </p:nvPicPr>
        <p:blipFill>
          <a:blip r:embed="rId4">
            <a:lum bright="-8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500063"/>
            <a:ext cx="3071813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zoom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9563" y="1600200"/>
            <a:ext cx="9101137" cy="4708525"/>
          </a:xfrm>
        </p:spPr>
        <p:txBody>
          <a:bodyPr/>
          <a:lstStyle/>
          <a:p>
            <a:pPr algn="thaiDist">
              <a:buFont typeface="Wingdings 2" panose="05020102010507070707" pitchFamily="18" charset="2"/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“หน่วยรับตรวจ” หมายความว่า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กระทรวง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ทบวง กรม หรือส่วนราชการที่เรียกชื่ออย่างอื่นที่มีฐานะเป็นกระทรวง ทบวง หรือกรม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หน่วยงานของราชการส่วนภูมิภาค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หน่วยงานของราชการส่วนท้องถิ่น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รัฐวิสาหกิจตามกฎหมายว่าด้วยวิธีการงบประมาณและ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ตามกฎหมายอื่น</a:t>
            </a: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4</a:t>
            </a:fld>
            <a:endParaRPr lang="th-TH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9563" y="1600200"/>
            <a:ext cx="9101137" cy="4708525"/>
          </a:xfrm>
        </p:spPr>
        <p:txBody>
          <a:bodyPr/>
          <a:lstStyle/>
          <a:p>
            <a:pPr algn="thaiDist">
              <a:buFont typeface="Wingdings 2" panose="05020102010507070707" pitchFamily="18" charset="2"/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“หน่วยรับตรวจ” หมายความว่า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(</a:t>
            </a:r>
            <a:r>
              <a:rPr lang="en-US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ทุนหมุนเวียน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หน่วยงานอื่นของรัฐ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หน่วยงานที่รัฐมิได้จัดตั้งขึ้นแต่ได้รับเงินอุดหนุน หรือกิจการที่ได้รับเงินหรือทรัพย์สินลงทุนจากหน่วยรับตรวจตาม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(2) (3) (4)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(6)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เฉพาะส่วนที่เกี่ยวกับเงินอุดหนุนหรือกิจการดังกล่าว</a:t>
            </a:r>
            <a:endParaRPr lang="th-TH" alt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7529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9563" y="1600200"/>
            <a:ext cx="9101137" cy="4708525"/>
          </a:xfrm>
        </p:spPr>
        <p:txBody>
          <a:bodyPr/>
          <a:lstStyle/>
          <a:p>
            <a:pPr algn="thaiDist">
              <a:buFont typeface="Wingdings 2" panose="05020102010507070707" pitchFamily="18" charset="2"/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“หน่วยรับตรวจ” หมายความว่า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หน่วยงานอื่นใดหรือกิจการใดที่มีกฎหมายกำหนดให้สำนักงานเป็นผู้ตรวจสอบ หรือที่มีกฎหมายกำหนดให้มีสิทธิร้องขอให้สำนักงานเป็นผู้ตรวจสอบ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4)</a:t>
            </a:r>
            <a:endParaRPr lang="th-TH" alt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3030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9563" y="1600200"/>
            <a:ext cx="9101137" cy="4708525"/>
          </a:xfrm>
        </p:spPr>
        <p:txBody>
          <a:bodyPr/>
          <a:lstStyle/>
          <a:p>
            <a:pPr>
              <a:buNone/>
            </a:pPr>
            <a:r>
              <a:rPr lang="th-TH" alt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หน้าที่และอำนาจของผู้ว่าการ</a:t>
            </a:r>
          </a:p>
          <a:p>
            <a:pPr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</a:t>
            </a:r>
            <a:r>
              <a:rPr lang="en-US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53</a:t>
            </a:r>
            <a:endParaRPr lang="th-TH" altLang="en-US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เงินแผ่นดินตามนโยบายการตรวจเงินแผ่นดินและหลักเกณฑ์มาตรฐานเกี่ยวกับการตรวจเงินแผ่นดินที่คณะกรรมการกำหนด และตามกฎหมายว่าด้วยวินัยการเงินการคลังของรัฐ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ตรวจผลสัมฤทธิ์และประสิทธิภาพในการใช้จ่ายเงินของหน่วยงานของรัฐ</a:t>
            </a: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endParaRPr lang="th-TH" alt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7443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9563" y="1600200"/>
            <a:ext cx="9101137" cy="4708525"/>
          </a:xfrm>
        </p:spPr>
        <p:txBody>
          <a:bodyPr/>
          <a:lstStyle/>
          <a:p>
            <a:pPr>
              <a:buNone/>
            </a:pPr>
            <a:r>
              <a:rPr lang="th-TH" alt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หน้าที่และอำนาจของผู้ว่าการ</a:t>
            </a:r>
          </a:p>
          <a:p>
            <a:pPr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</a:t>
            </a:r>
            <a:r>
              <a:rPr lang="en-US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53</a:t>
            </a:r>
            <a:endParaRPr lang="th-TH" altLang="en-US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มอบหมายให้เจ้าหน้าที่ดำเนินการตาม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</a:t>
            </a:r>
            <a:endParaRPr lang="th-TH" alt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</a:t>
            </a:r>
            <a:r>
              <a:rPr lang="en-US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54</a:t>
            </a:r>
            <a:r>
              <a:rPr lang="th-TH" alt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endParaRPr lang="en-US" altLang="en-US" sz="4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ผลการตรวจสอบและติดตามให้หน่วยงานที่เกี่ยวข้องดำเนินการตามหน้าที่และอำนาจเพื่อให้เป็นไปตามผลการตรวจสอบ</a:t>
            </a:r>
            <a:endParaRPr lang="th-TH" alt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8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8299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พ.ร.บ.ประกอบรัฐธรรมนูญว่าด้วยการตรวจเงินแผ่นดิน   พ.ศ. 25</a:t>
            </a:r>
            <a:r>
              <a:rPr lang="en-US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61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ในกรณีที่ผลการตรวจสอบ</a:t>
            </a:r>
            <a:r>
              <a:rPr lang="th-TH" altLang="en-US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ปรากฎ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ว่ามีข้อบกพร่องเนื่องจากเจ้าหน้าที่ของหน่วยรับตรวจไม่ปฏิบัติตาม กม. ระเบียบฯ ให้ผู้ว่าการมีหนังสือแจ้งข้อบกพร่องพร้อมทั้งข้อเสนอแนะให้ผู้รับตรวจทราบเพื่อดำเนินการแก้ไขและควบคุมหรือกำกับมิให้เกิดข้อบกพร่องขึ้นอีก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แต่ผู้ว่าการต้องรับฟังคำชี้แจงและเหตุผลหรือความจำเป็นของหน่วยรับตรวจประกอบด้วย ฯ (มาตรา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85)</a:t>
            </a:r>
            <a:endParaRPr lang="th-TH" alt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9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274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ปลายสุด">
  <a:themeElements>
    <a:clrScheme name="กำหนดเอง 1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E2AFD8"/>
      </a:folHlink>
    </a:clrScheme>
    <a:fontScheme name="ปลายสุด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ปลายสุด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6690</TotalTime>
  <Words>2243</Words>
  <Application>Microsoft Office PowerPoint</Application>
  <PresentationFormat>กระดาษ A4 (210x297 มม.)</PresentationFormat>
  <Paragraphs>213</Paragraphs>
  <Slides>39</Slides>
  <Notes>7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39</vt:i4>
      </vt:variant>
    </vt:vector>
  </HeadingPairs>
  <TitlesOfParts>
    <vt:vector size="40" baseType="lpstr">
      <vt:lpstr>ปลายสุด</vt:lpstr>
      <vt:lpstr>งานนำเสนอ PowerPoint</vt:lpstr>
      <vt:lpstr>วัตถุประสงค์ของการอบรมฯ</vt:lpstr>
      <vt:lpstr>วัตถุประสงค์ของการอบรมฯ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พ.ร.บ.ประกอบรัฐธรรมนูญว่าด้วยการตรวจเงินแผ่นดิน   พ.ศ. 2561</vt:lpstr>
      <vt:lpstr>คำถาม</vt:lpstr>
      <vt:lpstr>ลักษณะงานตรวจสอบ</vt:lpstr>
      <vt:lpstr>ลักษณะงานตรวจสอบ</vt:lpstr>
      <vt:lpstr>ลักษณะงานตรวจสอบ</vt:lpstr>
      <vt:lpstr>ลักษณะงานตรวจสอบ</vt:lpstr>
      <vt:lpstr>งานนำเสนอ PowerPoint</vt:lpstr>
      <vt:lpstr>ลักษณะงานตรวจสอบ</vt:lpstr>
      <vt:lpstr>ลักษณะงานตรวจสอบ</vt:lpstr>
      <vt:lpstr>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การตรวจสอบการเงิน</vt:lpstr>
      <vt:lpstr>การตรวจสอบการเงิน</vt:lpstr>
      <vt:lpstr>การตรวจสอบการเงิน</vt:lpstr>
      <vt:lpstr>การตรวจสอบการเงิน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oag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oag</dc:creator>
  <cp:lastModifiedBy>Microsoft</cp:lastModifiedBy>
  <cp:revision>587</cp:revision>
  <cp:lastPrinted>2004-02-24T05:44:11Z</cp:lastPrinted>
  <dcterms:created xsi:type="dcterms:W3CDTF">2002-01-03T03:36:56Z</dcterms:created>
  <dcterms:modified xsi:type="dcterms:W3CDTF">2018-12-17T08:18:46Z</dcterms:modified>
</cp:coreProperties>
</file>