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5" r:id="rId1"/>
  </p:sldMasterIdLst>
  <p:notesMasterIdLst>
    <p:notesMasterId r:id="rId33"/>
  </p:notesMasterIdLst>
  <p:handoutMasterIdLst>
    <p:handoutMasterId r:id="rId34"/>
  </p:handoutMasterIdLst>
  <p:sldIdLst>
    <p:sldId id="364" r:id="rId2"/>
    <p:sldId id="624" r:id="rId3"/>
    <p:sldId id="630" r:id="rId4"/>
    <p:sldId id="552" r:id="rId5"/>
    <p:sldId id="593" r:id="rId6"/>
    <p:sldId id="596" r:id="rId7"/>
    <p:sldId id="595" r:id="rId8"/>
    <p:sldId id="445" r:id="rId9"/>
    <p:sldId id="597" r:id="rId10"/>
    <p:sldId id="631" r:id="rId11"/>
    <p:sldId id="615" r:id="rId12"/>
    <p:sldId id="616" r:id="rId13"/>
    <p:sldId id="619" r:id="rId14"/>
    <p:sldId id="620" r:id="rId15"/>
    <p:sldId id="621" r:id="rId16"/>
    <p:sldId id="617" r:id="rId17"/>
    <p:sldId id="622" r:id="rId18"/>
    <p:sldId id="623" r:id="rId19"/>
    <p:sldId id="618" r:id="rId20"/>
    <p:sldId id="450" r:id="rId21"/>
    <p:sldId id="483" r:id="rId22"/>
    <p:sldId id="626" r:id="rId23"/>
    <p:sldId id="633" r:id="rId24"/>
    <p:sldId id="634" r:id="rId25"/>
    <p:sldId id="635" r:id="rId26"/>
    <p:sldId id="636" r:id="rId27"/>
    <p:sldId id="637" r:id="rId28"/>
    <p:sldId id="632" r:id="rId29"/>
    <p:sldId id="627" r:id="rId30"/>
    <p:sldId id="628" r:id="rId31"/>
    <p:sldId id="474" r:id="rId32"/>
  </p:sldIdLst>
  <p:sldSz cx="9906000" cy="6858000" type="A4"/>
  <p:notesSz cx="6858000" cy="9945688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8000"/>
    <a:srgbClr val="33CC33"/>
    <a:srgbClr val="490AE6"/>
    <a:srgbClr val="000099"/>
    <a:srgbClr val="EA06DA"/>
    <a:srgbClr val="FF66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>
        <p:scale>
          <a:sx n="48" d="100"/>
          <a:sy n="48" d="100"/>
        </p:scale>
        <p:origin x="-996" y="-60"/>
      </p:cViewPr>
      <p:guideLst>
        <p:guide orient="horz" pos="2160"/>
        <p:guide pos="3120"/>
      </p:guideLst>
    </p:cSldViewPr>
  </p:slideViewPr>
  <p:outlineViewPr>
    <p:cViewPr>
      <p:scale>
        <a:sx n="100" d="100"/>
        <a:sy n="100" d="100"/>
      </p:scale>
      <p:origin x="294" y="6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6"/>
    </p:cViewPr>
  </p:sorterViewPr>
  <p:notesViewPr>
    <p:cSldViewPr>
      <p:cViewPr varScale="1">
        <p:scale>
          <a:sx n="37" d="100"/>
          <a:sy n="37" d="100"/>
        </p:scale>
        <p:origin x="-1566" y="-96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7213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16F066-88E3-41D2-8844-761E9774EF6A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461621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6600" y="744538"/>
            <a:ext cx="538638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5988"/>
            <a:ext cx="5486400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en-US" noProof="0" smtClean="0"/>
              <a:t>ระดับที่สอง</a:t>
            </a:r>
          </a:p>
          <a:p>
            <a:pPr lvl="2"/>
            <a:r>
              <a:rPr lang="en-US" noProof="0" smtClean="0"/>
              <a:t>ระดับที่สาม</a:t>
            </a:r>
          </a:p>
          <a:p>
            <a:pPr lvl="3"/>
            <a:r>
              <a:rPr lang="en-US" noProof="0" smtClean="0"/>
              <a:t>ระดับที่สี่</a:t>
            </a:r>
          </a:p>
          <a:p>
            <a:pPr lvl="4"/>
            <a:r>
              <a:rPr lang="en-US" noProof="0" smtClean="0"/>
              <a:t>ระดับที่ห้า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FontTx/>
              <a:buNone/>
              <a:defRPr sz="1200" b="0">
                <a:solidFill>
                  <a:schemeClr val="tx1"/>
                </a:solidFill>
                <a:latin typeface="Times New Roman" pitchFamily="18" charset="0"/>
                <a:cs typeface="Angsana New" pitchFamily="18" charset="-3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484006-C81E-41B2-B334-346182E57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184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717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734EE-E568-4FD2-94E1-263ED4743FD6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1</a:t>
            </a:fld>
            <a:endParaRPr lang="en-US" altLang="en-US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45742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734EE-E568-4FD2-94E1-263ED4743FD6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9756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88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F06E6E-1914-4AE8-A963-4BFD3FFABE3E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513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1005CF-7473-40A3-A86B-186ABC0C2E2C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0769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8436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CC613F-6BFA-458A-BD0D-38E9F6EDBBA8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87193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4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9125DD-6679-4AB7-AAD7-F8099E9307FB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77288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ตัวยึดบันทึกย่อ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4756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6E0100-2B16-4150-A76C-8DA95C311215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2096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199" y="1371600"/>
            <a:ext cx="89154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485900" y="3331698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10473-F31E-49A7-89AF-023E777A8482}" type="datetime1">
              <a:rPr lang="th-TH" smtClean="0"/>
              <a:t>04/02/62</a:t>
            </a:fld>
            <a:endParaRPr lang="th-TH"/>
          </a:p>
        </p:txBody>
      </p:sp>
      <p:sp>
        <p:nvSpPr>
          <p:cNvPr id="5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2EEC26-41F5-4854-93E1-DA06DFA568C4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00197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10E28-DF31-4616-8327-644589CE8230}" type="datetime1">
              <a:rPr lang="th-TH" smtClean="0"/>
              <a:t>04/02/62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9780-F3EA-4407-8F0C-183732F4D530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27202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4140-1DE9-4731-AEF4-C495BD533AEA}" type="datetime1">
              <a:rPr lang="th-TH" smtClean="0"/>
              <a:t>04/02/62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01CBA-9BBE-4252-B318-089C5ACE4CC1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5245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4F10-8982-4C51-B7D1-2C15F6A01DAD}" type="datetime1">
              <a:rPr lang="th-TH" smtClean="0"/>
              <a:t>04/02/62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00CE4-6860-4D65-B2A3-BA5B5765BB06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9946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33550" y="609600"/>
            <a:ext cx="767715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733550" y="2507786"/>
            <a:ext cx="767715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2DEEF-310E-4E2B-9BEE-320CC2F058FE}" type="datetime1">
              <a:rPr lang="th-TH" smtClean="0"/>
              <a:t>04/02/62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1B2696-3786-44B5-BB87-217F682DC17E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209790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D16FB-8E6D-462E-8952-0E7BA60E87D8}" type="datetime1">
              <a:rPr lang="th-TH" smtClean="0"/>
              <a:t>04/02/62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CC4C1-963C-4B02-80D7-C39427CA92BA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60539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5032111" y="1535113"/>
            <a:ext cx="437859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95300" y="2362201"/>
            <a:ext cx="437687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032111" y="2362201"/>
            <a:ext cx="437859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71E1A-B998-4212-B1F3-2683BAE96989}" type="datetime1">
              <a:rPr lang="th-TH" smtClean="0"/>
              <a:t>04/02/62</a:t>
            </a:fld>
            <a:endParaRPr lang="th-TH"/>
          </a:p>
        </p:txBody>
      </p:sp>
      <p:sp>
        <p:nvSpPr>
          <p:cNvPr id="8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C1BD0-7C55-420C-8AB6-7B30070A69DD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80861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71907-2F58-455E-8F2E-191642334554}" type="datetime1">
              <a:rPr lang="th-TH" smtClean="0"/>
              <a:t>04/02/62</a:t>
            </a:fld>
            <a:endParaRPr lang="th-TH"/>
          </a:p>
        </p:txBody>
      </p:sp>
      <p:sp>
        <p:nvSpPr>
          <p:cNvPr id="4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4D69B-9D31-4FAC-9F38-F600E1E44E18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15234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FE6F2-46CB-4FB8-B67C-48BDD074ADE6}" type="datetime1">
              <a:rPr lang="th-TH" smtClean="0"/>
              <a:t>04/02/62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1B256-74BF-4AF3-85E5-723781B591A2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87946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95300" y="1524001"/>
            <a:ext cx="3259006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267E8-80B2-4378-8B53-45137AB03E13}" type="datetime1">
              <a:rPr lang="th-TH" smtClean="0"/>
              <a:t>04/02/62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F52D5-5022-4662-B66A-E0C253A83B76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5433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59436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981200" y="1831975"/>
            <a:ext cx="59436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981200" y="1166787"/>
            <a:ext cx="59436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5D1A5-EDE1-4EA1-B01B-F5B127BEBE5C}" type="datetime1">
              <a:rPr lang="th-TH" smtClean="0"/>
              <a:t>04/02/62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FD5B7-5B5B-4AB8-AEE3-E843F9223FD9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7102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027" name="ตัวยึดข้อความ 1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en-US" smtClean="0"/>
              <a:t>ระดับที่สอง</a:t>
            </a:r>
          </a:p>
          <a:p>
            <a:pPr lvl="2"/>
            <a:r>
              <a:rPr lang="th-TH" altLang="en-US" smtClean="0"/>
              <a:t>ระดับที่สาม</a:t>
            </a:r>
          </a:p>
          <a:p>
            <a:pPr lvl="3"/>
            <a:r>
              <a:rPr lang="th-TH" altLang="en-US" smtClean="0"/>
              <a:t>ระดับที่สี่</a:t>
            </a:r>
          </a:p>
          <a:p>
            <a:pPr lvl="4"/>
            <a:r>
              <a:rPr lang="th-TH" altLang="en-US" smtClean="0"/>
              <a:t>ระดับที่ห้า</a:t>
            </a:r>
            <a:endParaRPr lang="en-US" altLang="en-US" smtClean="0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495300" y="6416675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5DFD9D6A-398B-41C8-AB5E-A903CA33D309}" type="datetime1">
              <a:rPr lang="th-TH" smtClean="0"/>
              <a:t>04/02/62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3384550" y="6416675"/>
            <a:ext cx="31369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585200" y="6416675"/>
            <a:ext cx="8255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fld id="{6BC1F56D-5DAF-467D-B40A-F2410D8AE869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847" r:id="rId1"/>
    <p:sldLayoutId id="2147484838" r:id="rId2"/>
    <p:sldLayoutId id="2147484848" r:id="rId3"/>
    <p:sldLayoutId id="2147484839" r:id="rId4"/>
    <p:sldLayoutId id="2147484840" r:id="rId5"/>
    <p:sldLayoutId id="2147484841" r:id="rId6"/>
    <p:sldLayoutId id="2147484842" r:id="rId7"/>
    <p:sldLayoutId id="2147484843" r:id="rId8"/>
    <p:sldLayoutId id="2147484844" r:id="rId9"/>
    <p:sldLayoutId id="2147484845" r:id="rId10"/>
    <p:sldLayoutId id="21474848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  <a:cs typeface="FreesiaUPC" pitchFamily="34" charset="-34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3AABBE-AE80-4947-A58C-BA6CB4B791EA}" type="slidenum">
              <a:rPr lang="en-US" altLang="en-US" sz="1200">
                <a:solidFill>
                  <a:srgbClr val="BCBCBC"/>
                </a:solidFill>
                <a:latin typeface="Tahoma" panose="020B060403050404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th-TH" altLang="en-US" sz="1200" dirty="0">
              <a:solidFill>
                <a:srgbClr val="BCBCBC"/>
              </a:solidFill>
              <a:latin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43188"/>
            <a:ext cx="9575800" cy="4929187"/>
          </a:xfrm>
        </p:spPr>
        <p:txBody>
          <a:bodyPr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th-TH" sz="1400" b="1" dirty="0" smtClean="0"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 ข้อ</a:t>
            </a:r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</a:t>
            </a: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พบ ปัญหา </a:t>
            </a:r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อุปสรรค</a:t>
            </a:r>
            <a:endParaRPr lang="th-TH" sz="6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เกี่ยวกับ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การตรวจสอบงบการเงิน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en-US" sz="4000" b="1" dirty="0" smtClean="0">
                <a:cs typeface="+mj-cs"/>
              </a:rPr>
              <a:t> </a:t>
            </a:r>
            <a:endParaRPr lang="th-TH" sz="4000" b="1" dirty="0" smtClean="0">
              <a:cs typeface="+mj-cs"/>
            </a:endParaRPr>
          </a:p>
        </p:txBody>
      </p:sp>
      <p:pic>
        <p:nvPicPr>
          <p:cNvPr id="6148" name="Picture 1028" descr="Col_thailogo"/>
          <p:cNvPicPr>
            <a:picLocks noChangeAspect="1" noChangeArrowheads="1"/>
          </p:cNvPicPr>
          <p:nvPr/>
        </p:nvPicPr>
        <p:blipFill>
          <a:blip r:embed="rId3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0"/>
            <a:ext cx="28638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B67398-A004-4E12-87B7-09CCC7E43E40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102362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066800" y="2071688"/>
            <a:ext cx="83058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รายงานการรับ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จ่ายเงินประจำเดือน.....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1" y="718959"/>
            <a:ext cx="9667874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72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ขั้นตอนการจัดทำงบการเงินกองทุนพัฒนาบทบาทสตรี</a:t>
            </a:r>
            <a:endParaRPr lang="th-TH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23938" y="3016250"/>
            <a:ext cx="8840787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สำนักงานกองทุนพัฒนาบทบาทสตรี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</a:t>
            </a:r>
            <a:endParaRPr lang="th-TH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095375" y="3944938"/>
            <a:ext cx="8572500" cy="7699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h-TH" sz="4400" b="1" dirty="0">
                <a:latin typeface="TH SarabunIT๙" pitchFamily="34" charset="-34"/>
                <a:cs typeface="+mj-cs"/>
              </a:rPr>
              <a:t>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รวบรวมรายงานการรับ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จ่ายเงิน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เพื่อบันทึกบัญชี 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095375" y="4840288"/>
            <a:ext cx="8572500" cy="14462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จัดทำงบทดลอง งบการเงิน นำส่งหน่วยงาน</a:t>
            </a:r>
            <a:endParaRPr lang="th-TH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ที่เกี่ยวข้อง 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61056596"/>
      </p:ext>
    </p:extLst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/>
      <p:bldP spid="20486" grpId="0"/>
      <p:bldP spid="2" grpId="0"/>
      <p:bldP spid="3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การจัดทำหนังสือยืนยันการปฏิบัติงานสอบบัญชี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การวางแผนการตรวจสอบ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จัดทำรายงานผลการตรวจสอบ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การติดตามผลการตรวจสอบ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11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8919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การจัดทำหนังสือยืนยันการปฏิบัติงานสอบบัญชี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เพื่อให้ผู้บริหารหรือผู้มีหน้าที่ในการกำกับดูแลของหน่วยรับตรวจทราบและเห็นชอบ ก่อนการการปฏิบัติงานตรวจสอบ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ผู้บริหารหรือผู้มีหน้าที่ในการกำกับดูแลของหน่วยรับ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ตรวจรับทราบและเข้าใจในความรับผิดชอบของผู้บริหารและความรับผิดชอบของผู้ตรวจสอบ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12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893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การวางแผนการตรวจสอบ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การทำความเข้าใจหน่วยรับตรวจและสภาพแวดล้อมของหน่วยรับตรวจ รวมถึงการควบคุมภายใน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การประเมินความเสี่ยง/ การกำหนดความมีสาระสำคัญ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การจัดทำแผนการสอบบัญชีโดยรวม กำหนดคน / วัน / เวลา 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10702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จัดทำหนังสือถึงหน่วยรับตรวจเพื่อแจ้งการเปิดตรวจ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ปฎิบัติงาน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 มีการสื่อสารทั้งเป็นลายลักษณ์อักษร วาจา เพื่อให้ได้มาซึ่งข้อมูลหลักฐานประกอบการตรวจสอบ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ประชุมกับผู้รับตรวจหรือเจ้าหน้าที่ของหน่วยรับตรวจเพื่อสรุปผลการตรวจสอบ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14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10513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การปฏิบัติงานตรวจสอบ</a:t>
            </a:r>
          </a:p>
          <a:p>
            <a:pPr marL="136525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ต้องให้โอกาสผู้รับตรวจหรือเจ้าหน้าที่ของหน่วยรับตรวจได้อธิบายข้อเท็จจริงชี้แจงเหตุผล และแสดงพยานหลักฐานซึ่งผู้รับตรวจอาจจัดส่งให้ภายหลังการประชุม แต่ทั้งนี้ต้องภายในระยะเวลาที่ผู้ตรวจสอบกำหนด และก่อนออกรายงานผลการตรวจสอบ (ปิดตรวจ)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55377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รายงานของผู้สอบบัญชี (ต่องบการเงิน)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แบบไม่มีเงื่อนไข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แบบมีเงื่อนไข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แบบไม่แสดงความเห็น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งบการเงินไม่ถูกต้อง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67781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จัดทำรายงานข้อเสนอแนะแยกต่างหากจากรายงานของผู้สอบบัญชี ในกรณีที่ผู้ตรวจสอบพบข้อบกพร่อง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การไม่ปฏิบัติตามกฎหมาย ระเบียบฯ แบบแผนการปฏิบัติราชการ เมื่อการแสดงข้อมูลนั้น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มีผลกระทบต่อ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รายการที่แสดงในรายงานการเงิน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22335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การรายงานผลการตรวจสอบ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การไม่จัดทำบัญชีและรายงานการเงินตามมาตรฐานการ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บัญชี</a:t>
            </a:r>
          </a:p>
          <a:p>
            <a:pPr marL="136525" indent="0" algn="thaiDist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หรือตามกฎหมายว่าด้วยการบริหารทุนหมุนเวียน</a:t>
            </a:r>
          </a:p>
          <a:p>
            <a:pPr marL="136525" indent="0" algn="thaiDist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ไม่ปฏิบัติตามมาตรฐานและหลักเกณฑ์ที่กระทรวงการคลังกำหนดเกี่ยวกับการควบคุมภายในและการบริหารจัดการความเสี่ยง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18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84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การติดตามผลการตรวจสอบ 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ติดตามการดำเนินการของหน่วยรับตรวจตามข้อสังเกตหรือข้อเสนอแนะที่ได้ให้ไว้ภายในระยะเวลาที่กำหนด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19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24525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3AABBE-AE80-4947-A58C-BA6CB4B791EA}" type="slidenum">
              <a:rPr lang="en-US" altLang="en-US" sz="1200">
                <a:solidFill>
                  <a:srgbClr val="BCBCBC"/>
                </a:solidFill>
                <a:latin typeface="Tahoma" panose="020B060403050404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th-TH" altLang="en-US" sz="1200" dirty="0">
              <a:solidFill>
                <a:srgbClr val="BCBCBC"/>
              </a:solidFill>
              <a:latin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916832"/>
            <a:ext cx="9575800" cy="5655543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endParaRPr lang="th-TH" sz="1400" b="1" dirty="0" smtClean="0"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งบการเงิน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 กองทุนพัฒนาบทบาทสตรี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None/>
              <a:defRPr/>
            </a:pPr>
            <a:r>
              <a:rPr lang="en-US" sz="4000" b="1" dirty="0" smtClean="0">
                <a:cs typeface="+mj-cs"/>
              </a:rPr>
              <a:t> </a:t>
            </a:r>
            <a:endParaRPr lang="th-TH" sz="4000" b="1" dirty="0" smtClean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161023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8862F6-CD69-497F-AB4B-314886E1E48A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  <a:cs typeface="FreesiaUPC" panose="020B0604020202020204" pitchFamily="34" charset="-34"/>
            </a:endParaRPr>
          </a:p>
        </p:txBody>
      </p:sp>
      <p:sp>
        <p:nvSpPr>
          <p:cNvPr id="259074" name="Text Box 2"/>
          <p:cNvSpPr txBox="1">
            <a:spLocks noChangeArrowheads="1"/>
          </p:cNvSpPr>
          <p:nvPr/>
        </p:nvSpPr>
        <p:spPr bwMode="auto">
          <a:xfrm>
            <a:off x="2996406" y="265444"/>
            <a:ext cx="4562475" cy="1006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6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ผลการตรวจ</a:t>
            </a:r>
            <a:endParaRPr lang="th-TH" sz="66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281113" y="1428750"/>
            <a:ext cx="5111750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5400" b="1" dirty="0">
                <a:latin typeface="TH SarabunIT๙" pitchFamily="34" charset="-34"/>
                <a:cs typeface="+mj-cs"/>
              </a:rPr>
              <a:t> </a:t>
            </a:r>
            <a:r>
              <a:rPr 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ไม่มีข้อสังเกต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265238" y="2143125"/>
            <a:ext cx="511175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5400" b="1" dirty="0">
                <a:latin typeface="TH SarabunIT๙" pitchFamily="34" charset="-34"/>
                <a:cs typeface="+mj-cs"/>
              </a:rPr>
              <a:t> </a:t>
            </a:r>
            <a:r>
              <a:rPr 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5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มีข้อสังเกต</a:t>
            </a:r>
            <a:r>
              <a:rPr 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857375" y="2928938"/>
            <a:ext cx="6840538" cy="38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IT๙" pitchFamily="34" charset="-34"/>
                <a:cs typeface="+mj-cs"/>
              </a:rPr>
              <a:t>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ผิดระเบียบ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ไม่เสียหาย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อาจเกิดความเสียหาย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- เกิดความเสียหาย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น่าเชื่อว่าทุจริต</a:t>
            </a:r>
          </a:p>
        </p:txBody>
      </p:sp>
    </p:spTree>
  </p:cSld>
  <p:clrMapOvr>
    <a:masterClrMapping/>
  </p:clrMapOvr>
  <p:transition spd="med">
    <p:zoom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autoUpdateAnimBg="0"/>
      <p:bldP spid="1034" grpId="0" build="p"/>
      <p:bldP spid="1035" grpId="0" build="p"/>
      <p:bldP spid="103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B1957B-2986-43D0-88D8-143CB78329B1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  <a:cs typeface="FreesiaUPC" panose="020B0604020202020204" pitchFamily="34" charset="-34"/>
            </a:endParaRPr>
          </a:p>
        </p:txBody>
      </p:sp>
      <p:sp>
        <p:nvSpPr>
          <p:cNvPr id="295938" name="Text Box 2"/>
          <p:cNvSpPr txBox="1">
            <a:spLocks noChangeArrowheads="1"/>
          </p:cNvSpPr>
          <p:nvPr/>
        </p:nvSpPr>
        <p:spPr bwMode="auto">
          <a:xfrm>
            <a:off x="881063" y="714375"/>
            <a:ext cx="7572375" cy="57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65000"/>
              </a:lnSpc>
              <a:defRPr/>
            </a:pPr>
            <a:r>
              <a:rPr lang="th-TH" sz="4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ข้อสังเกตที่ </a:t>
            </a:r>
            <a:r>
              <a:rPr lang="th-TH" sz="4800" b="1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สตง.</a:t>
            </a:r>
            <a:r>
              <a:rPr lang="th-TH" sz="4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ตรวจพบ แยกเป็น...</a:t>
            </a:r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631825" y="1700213"/>
            <a:ext cx="8242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z="4000" b="1">
              <a:latin typeface="Times New Roman" pitchFamily="18" charset="0"/>
              <a:cs typeface="+mj-cs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920750" y="1928813"/>
            <a:ext cx="253206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การบัญชี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920750" y="2786063"/>
            <a:ext cx="273685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การเงิน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920750" y="3519488"/>
            <a:ext cx="374650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การงบประมาณ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920750" y="5053747"/>
            <a:ext cx="348487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การเบิกจ่าย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920750" y="4286250"/>
            <a:ext cx="31686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ลูกหนี้ต่าง ๆ</a:t>
            </a:r>
            <a:endParaRPr lang="th-TH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881563" y="2000250"/>
            <a:ext cx="2736850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การพัสดุ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895850" y="2843344"/>
            <a:ext cx="3875087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การจัดซื้อจัดจ้าง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895850" y="3519488"/>
            <a:ext cx="401796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การจัดเก็บรายได้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924425" y="4167188"/>
            <a:ext cx="3600450" cy="157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h-TH" sz="4800" b="1" dirty="0">
                <a:latin typeface="TH SarabunIT๙" pitchFamily="34" charset="-34"/>
                <a:cs typeface="+mj-cs"/>
              </a:rPr>
              <a:t>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9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         ภายใน</a:t>
            </a:r>
            <a:endParaRPr lang="th-TH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95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8" grpId="0" build="p" autoUpdateAnimBg="0"/>
      <p:bldP spid="295939" grpId="0" build="p" autoUpdateAnimBg="0"/>
      <p:bldP spid="12298" grpId="0"/>
      <p:bldP spid="12299" grpId="0"/>
      <p:bldP spid="12300" grpId="0"/>
      <p:bldP spid="12301" grpId="0"/>
      <p:bldP spid="12302" grpId="0"/>
      <p:bldP spid="12303" grpId="0"/>
      <p:bldP spid="12304" grpId="0"/>
      <p:bldP spid="12305" grpId="0"/>
      <p:bldP spid="1230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การเก็บหลักฐานเงินทุนหมุนเวียน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สำนักงานเลขานุการ อก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ส.จ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สัญญาเงินกู้ฉบับจริง (ติดอากร)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สำเนาบัญชีเงินฝากธนาคาร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ทะเบียนคุมสัญญาเงินกู้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ทะเบียนคุมบัญชีเงินฝากธนาคาร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(5)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ทะเบียนคุมลูกหนี้รายตัว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22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2192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การเก็บหลักฐานเงินทุนหมุนเวียน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สำนักงานเลขานุการ อก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ส.อ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สรุปงบหน้าการทำสัญญารายตำบล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สำเนาสัญญาเงินกู้ของสมาชิก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สำเนาแบบเสนอโครงการที่ได้รับอนุมัติของสมาชิก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ทะเบียนคุมลูกหนี้รายตัว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2136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การเก็บหลักฐานเงินทุนหมุนเวียน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สมาชิก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สำเนาสัญญา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เงินกู้จำนวน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สำเนาแบบเสนอโครงการที่ได้รับ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อนุมัติจำนวน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ใบสำคัญรับเงิน 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เอกสารแนะนำการชำระคืนเงิน 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0" indent="0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(5)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แบบฟอร์มการชำระเงินกองทุนฯ ตามงวดที่กำหนด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+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บาร์โค้ด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24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727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การเก็บหลักฐานเงินอุดหนุน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สำนักงานเลขานุการ อก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ส.จ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สัญญาขอรับการสนับสนุนเงินกองทุนฉบับจริง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สำเนาบัญชีเงินฝากธนาคารขององค์กรสตรี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ทะเบียนคุมสัญญาขอรับการสนับสนุนเงินกองทุน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ทะเบียนคุมบัญชีเงินฝากธนาคารขององค์การสตรี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(สำหรับการโอนเงินรายงวด)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9374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การเก็บหลักฐานเงินอุดหนุน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สำนักงานเลขานุการ อก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ส.อ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สรุปงบหน้าการทำสัญญารายตำบล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สำเนาสัญญาขอรับการสนับสนุนเงินกองทุน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สำเนาแบบเสนอโครงการที่ได้รับอนุมัติของสมาชิก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77536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การเก็บหลักฐานเงินอุดหนุน 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สมาชิก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สัญญาขอรับการสนับสนุนเงินกองทุนจำนวน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(2)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สำเนาแบบเสนอโครงการที่ได้รับ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อนุมัติจำนวน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136525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(3)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ใบสำคัญรับเงิน 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(4)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เอกสารแนะนำการชำระคืนเงิน จำนวน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</a:p>
          <a:p>
            <a:pPr marL="0" indent="0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(5)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แบบฟอร์มการชำระเงินกองทุนฯ ตามงวดที่กำหนด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+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บาร์โค้ด</a:t>
            </a:r>
          </a:p>
          <a:p>
            <a:pPr marL="136525" indent="0">
              <a:spcBef>
                <a:spcPts val="0"/>
              </a:spcBef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(กรณีที่มีเงินเหลือจ่าย/ไม่สามารถดำเนินการตามโครงการได้)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30093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“กองทุนพัฒนาบทบาทสตรี (จังหวัด....)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ควรสอบ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ทานข้อมูลของรายงานการรับ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จ่ายเงินประจำเดือน ให้ถูกต้องครบถ้วน ก่อนนำส่งสำนักงานกองทุนพัฒนาบทบาทสตรี (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สกส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 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จัดเก็บเอกสาร หลักฐานที่เกี่ยวข้องกับการดำเนินงานของ 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สกส.จว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ไว้ในที่เหมาะสม เพื่อให้ผู้มีส่วนเกี่ยวข้องสามารถเรียกดูข้อมูลเพื่อการสอบทาน ตรวจสอบ ตามระยะเวลาในการจัดเก็บเอกสารทางราชการ</a:t>
            </a:r>
          </a:p>
          <a:p>
            <a:pPr marL="136525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ตรวจสอบบัญชีลูกหนี้รายตัว และสถานะลูกหนี้ให้เป็นปัจจุบัน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28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15677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“กองทุนพัฒนาบทบาทสตรี (</a:t>
            </a:r>
            <a:r>
              <a:rPr lang="th-TH" sz="4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สกส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.)”</a:t>
            </a:r>
          </a:p>
          <a:p>
            <a:pPr marL="136525" indent="0" algn="thaiDist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ติดตามการจัดส่งรายงานการรับ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จ่ายเงินประจำเดือน....ของแต่ละจังหวัด </a:t>
            </a:r>
          </a:p>
          <a:p>
            <a:pPr marL="136525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บันทึกรายงานการรับ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จ่ายฯ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ในบัญชีแยกประเภทในแต่ละจังหวัดให้ครบถ้วน เพื่อให้การแสดงข้อมูลมีความถูกต้อง (อาจแยกบันทึก</a:t>
            </a:r>
            <a:r>
              <a:rPr lang="th-TH" sz="36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รายจว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</a:t>
            </a:r>
          </a:p>
          <a:p>
            <a:pPr marL="136525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การนำเข้าข้อมูลของบัญชี(งบทดลอง) ในระบบบัญชีภาครัฐ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GFMIS)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ควรมีความสอดคล้องกับการจัดทำรายงานการเงิน (งบการเงิน)</a:t>
            </a:r>
            <a:endParaRPr lang="en-AU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29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6724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94122"/>
          </a:xfrm>
        </p:spPr>
        <p:txBody>
          <a:bodyPr>
            <a:noAutofit/>
          </a:bodyPr>
          <a:lstStyle/>
          <a:p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หลักเกณฑ์มาตรฐานการตรวจเงินแผ่นดิน   </a:t>
            </a:r>
            <a:endParaRPr lang="th-TH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95300" y="1268760"/>
            <a:ext cx="9066212" cy="5256584"/>
          </a:xfrm>
        </p:spPr>
        <p:txBody>
          <a:bodyPr/>
          <a:lstStyle/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(1)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การตรวจเงินแผ่นดินในแต่ละด้าน</a:t>
            </a:r>
          </a:p>
          <a:p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ความเคร่งครัดในจริยธรรมแห่งวิชาชีพในการตรวจเงินแผ่นดิน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ระยะเวลาในการตรวจเงินแผ่นดิน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วิธีปฏิบัติในการเข้าตรวจ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วิธีการให้คำแนะนำหรือข้อเสนอแนะเกี่ยวกับวิธีการแก้ไขปัญหาแก่หน่วยรับตรวจ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6)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วิธีการเปิดโอกาสให้หน่วยรับตรวจชี้แจง</a:t>
            </a:r>
          </a:p>
          <a:p>
            <a:r>
              <a:rPr lang="th-TH" alt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วิธีการรายงาน การแจ้ง และการเผยแพร่ผลการตรวจสอบ</a:t>
            </a: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09813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ข้อสังเกตจากการตรวจสอบ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488" y="1268760"/>
            <a:ext cx="9217024" cy="5147915"/>
          </a:xfrm>
        </p:spPr>
        <p:txBody>
          <a:bodyPr/>
          <a:lstStyle/>
          <a:p>
            <a:pPr marL="136525" indent="0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“กองทุนพัฒนาบทบาทสตรี (</a:t>
            </a:r>
            <a:r>
              <a:rPr lang="th-TH" sz="4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สกส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.)”</a:t>
            </a:r>
          </a:p>
          <a:p>
            <a:pPr marL="136525" indent="0" algn="thaiDist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ติดตาม สถานะของลูกหนี้ในแต่ละจังหวัดอย่างสม่ำเสมอ เพื่อให้ระบบงานด้านลูกหนี้มีความถูกต้อง </a:t>
            </a:r>
          </a:p>
          <a:p>
            <a:pPr marL="136525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จัดเก็บ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 หลักฐานที่เกี่ยวข้องกับการดำเนินงานของ </a:t>
            </a:r>
            <a:r>
              <a:rPr lang="th-TH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สกส.จว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ไว้ในที่เหมาะสม เพื่อให้ผู้มีส่วนเกี่ยวข้องสามารถเรียกดูข้อมูลเพื่อการสอบทาน ตรวจสอบ ตามระยะเวลาในการจัดเก็บเอกสารทาง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ราชการ</a:t>
            </a:r>
          </a:p>
          <a:p>
            <a:pPr marL="136525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ติดตามควบคุมการดำเนินงานของกองทุนให้เป็นไปตามแบบแผนการปฏิบัติราชการ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30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68341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70494-B701-4CBF-8E9E-19649B9A2F44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2952751" y="5500688"/>
            <a:ext cx="596069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en-US" sz="6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น.ส.ฉัตรลาวัลย์ ทองบ่อ</a:t>
            </a:r>
            <a:endParaRPr lang="th-TH" altLang="en-US" sz="6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3732" name="Picture 1" descr="คำอธิบาย: ตราสตง"/>
          <p:cNvPicPr>
            <a:picLocks noChangeAspect="1" noChangeArrowheads="1"/>
          </p:cNvPicPr>
          <p:nvPr/>
        </p:nvPicPr>
        <p:blipFill>
          <a:blip r:embed="rId4">
            <a:lum bright="-8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500063"/>
            <a:ext cx="3071813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zoom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h-TH" sz="5400" dirty="0" smtClean="0">
                <a:solidFill>
                  <a:srgbClr val="FFFF00"/>
                </a:solidFill>
              </a:rPr>
              <a:t>การตรวจเงินแผ่นดินแต่ละด้าน</a:t>
            </a:r>
            <a:endParaRPr lang="th-TH" sz="5400" dirty="0">
              <a:solidFill>
                <a:srgbClr val="FFFF0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lnSpc>
                <a:spcPct val="90000"/>
              </a:lnSpc>
              <a:buNone/>
              <a:defRPr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</a:p>
          <a:p>
            <a:pPr marL="136525" indent="0" algn="thaiDist">
              <a:lnSpc>
                <a:spcPct val="90000"/>
              </a:lnSpc>
              <a:buNone/>
              <a:defRPr/>
            </a:pP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การตรวจสอบการแสดงข้อมูลทางการเงิน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ของหน่วยรับตรวจ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lnSpc>
                <a:spcPct val="90000"/>
              </a:lnSpc>
              <a:buNone/>
              <a:defRPr/>
            </a:pP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ว่าเป็นไปตามแม่บทการรายงานทางการเงิน</a:t>
            </a: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และอาจรวมถึงการตรวจสอบการปฏิบัติตามกฎหมาย</a:t>
            </a:r>
          </a:p>
          <a:p>
            <a:pPr>
              <a:defRPr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4</a:t>
            </a:fld>
            <a:endParaRPr lang="th-TH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การตรวจเงินแผ่นดินในแต่ละด้าน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การตรวจสอบการปฏิบัติตามกฎหมาย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ตรวจสอบการจัดเก็บรายได้ การรับ การใช้จ่าย การใช้ประโยชน์ การเก็บรักษา และการบริหารซึ่งเงิน ทรัพย์สิน สิทธิ และผลประโยชน์ของหน่วยรับตรวจหรือที่อยู่ในความครอบครองหรืออำนาจใช้จ่ายของหน่วยรับตรวจ</a:t>
            </a:r>
            <a:endParaRPr lang="en-AU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5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42144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การตรวจเงินแผ่นดินในแต่ละด้าน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การตรวจสอบการปฏิบัติตามกฎหมาย เช่น</a:t>
            </a:r>
          </a:p>
          <a:p>
            <a:pPr marL="136525" indent="0" algn="thaiDist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ตรวจสอบการจัดเก็บรายได้ ค่าธรรมเนียม</a:t>
            </a:r>
            <a:endParaRPr lang="en-US" sz="4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ตรวจสอบการจัดซื้อจัดจ้าง </a:t>
            </a:r>
            <a:endParaRPr lang="en-US" sz="4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6525" indent="0" algn="thaiDist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ตรวจสอบข้อมูลเบื้องต้น / สืบสวน</a:t>
            </a:r>
            <a:endParaRPr lang="en-AU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6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1556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การตรวจเงินแผ่นดินในแต่ละด้าน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4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การตรวจสอบผลสัมฤทธิ์และประสิทธิภาพการดำเนินงาน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ตรวจสอบการดำเนินงานของหน่วยรับตรวจเพื่อแสดงความเห็นว่าเป็นไปโดยประหยัด เกิดผลสัมฤทธิ์ และมีประสิทธิภาพตามวัตถุประสงค์ที่หน่วยรับตรวจกำหนดไว้หรือไม่</a:t>
            </a:r>
            <a:r>
              <a:rPr lang="en-US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พื่อจัดทำข้อเสนอแนะให้แก่หน่วยรับตรวจในการเพิ่มผลสัมฤทธิ์และประสิทธิภาพในการดำเนินงานของหน่วยรับตรวจ</a:t>
            </a:r>
            <a:endParaRPr lang="en-AU" sz="3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7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6399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E4E750-B014-4C7A-9879-0B95CF26B422}" type="slidenum">
              <a:rPr lang="en-US" altLang="en-US" sz="1200">
                <a:solidFill>
                  <a:srgbClr val="BCBCBC"/>
                </a:solidFill>
                <a:latin typeface="Times New Roman" panose="02020603050405020304" pitchFamily="18" charset="0"/>
                <a:cs typeface="Angsana New" panose="02020603050405020304" pitchFamily="18" charset="-34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th-TH" altLang="en-US" sz="1200">
              <a:solidFill>
                <a:srgbClr val="BCBCB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1208584" y="595313"/>
            <a:ext cx="7560839" cy="632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lnSpc>
                <a:spcPct val="6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 smtClean="0">
                <a:solidFill>
                  <a:schemeClr val="hlin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การตรวจเงินแผ่นดินในแต่ละด้าน</a:t>
            </a:r>
            <a:endParaRPr lang="th-TH" altLang="en-US" sz="5400" b="1" dirty="0">
              <a:solidFill>
                <a:schemeClr val="hlin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3886200" y="1916113"/>
            <a:ext cx="1727200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</a:t>
            </a:r>
          </a:p>
        </p:txBody>
      </p:sp>
      <p:sp>
        <p:nvSpPr>
          <p:cNvPr id="253961" name="Rectangle 9"/>
          <p:cNvSpPr>
            <a:spLocks noChangeArrowheads="1"/>
          </p:cNvSpPr>
          <p:nvPr/>
        </p:nvSpPr>
        <p:spPr bwMode="auto">
          <a:xfrm>
            <a:off x="2649538" y="3141663"/>
            <a:ext cx="4464050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การจัดทำงบประมาณ</a:t>
            </a:r>
          </a:p>
        </p:txBody>
      </p:sp>
      <p:sp>
        <p:nvSpPr>
          <p:cNvPr id="253962" name="Rectangle 10"/>
          <p:cNvSpPr>
            <a:spLocks noChangeArrowheads="1"/>
          </p:cNvSpPr>
          <p:nvPr/>
        </p:nvSpPr>
        <p:spPr bwMode="auto">
          <a:xfrm>
            <a:off x="1497013" y="4292600"/>
            <a:ext cx="1727200" cy="79216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รายรับ</a:t>
            </a:r>
          </a:p>
        </p:txBody>
      </p:sp>
      <p:sp>
        <p:nvSpPr>
          <p:cNvPr id="253963" name="Rectangle 11"/>
          <p:cNvSpPr>
            <a:spLocks noChangeArrowheads="1"/>
          </p:cNvSpPr>
          <p:nvPr/>
        </p:nvSpPr>
        <p:spPr bwMode="auto">
          <a:xfrm>
            <a:off x="6032500" y="4292600"/>
            <a:ext cx="2378075" cy="792163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รายจ่าย</a:t>
            </a:r>
          </a:p>
        </p:txBody>
      </p:sp>
      <p:sp>
        <p:nvSpPr>
          <p:cNvPr id="253964" name="Rectangle 12"/>
          <p:cNvSpPr>
            <a:spLocks noChangeArrowheads="1"/>
          </p:cNvSpPr>
          <p:nvPr/>
        </p:nvSpPr>
        <p:spPr bwMode="auto">
          <a:xfrm>
            <a:off x="3081338" y="5516563"/>
            <a:ext cx="3455987" cy="7921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5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การบันทึกบัญชี</a:t>
            </a:r>
          </a:p>
        </p:txBody>
      </p:sp>
      <p:sp>
        <p:nvSpPr>
          <p:cNvPr id="253965" name="Line 13"/>
          <p:cNvSpPr>
            <a:spLocks noChangeShapeType="1"/>
          </p:cNvSpPr>
          <p:nvPr/>
        </p:nvSpPr>
        <p:spPr bwMode="auto">
          <a:xfrm>
            <a:off x="4737100" y="2708275"/>
            <a:ext cx="0" cy="4333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6" name="Line 14"/>
          <p:cNvSpPr>
            <a:spLocks noChangeShapeType="1"/>
          </p:cNvSpPr>
          <p:nvPr/>
        </p:nvSpPr>
        <p:spPr bwMode="auto">
          <a:xfrm flipH="1">
            <a:off x="3297238" y="4005263"/>
            <a:ext cx="1368425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7" name="Line 15"/>
          <p:cNvSpPr>
            <a:spLocks noChangeShapeType="1"/>
          </p:cNvSpPr>
          <p:nvPr/>
        </p:nvSpPr>
        <p:spPr bwMode="auto">
          <a:xfrm>
            <a:off x="4881563" y="4005263"/>
            <a:ext cx="107950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53968" name="Line 16"/>
          <p:cNvSpPr>
            <a:spLocks noChangeShapeType="1"/>
          </p:cNvSpPr>
          <p:nvPr/>
        </p:nvSpPr>
        <p:spPr bwMode="auto">
          <a:xfrm>
            <a:off x="4808538" y="4221163"/>
            <a:ext cx="0" cy="1295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  <p:transition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53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3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3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3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3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3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3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3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3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4" grpId="0" build="p" autoUpdateAnimBg="0"/>
      <p:bldP spid="253961" grpId="0" animBg="1"/>
      <p:bldP spid="253962" grpId="0" animBg="1"/>
      <p:bldP spid="253963" grpId="0" animBg="1"/>
      <p:bldP spid="253964" grpId="0" animBg="1"/>
      <p:bldP spid="253965" grpId="0" animBg="1"/>
      <p:bldP spid="253966" grpId="0" animBg="1"/>
      <p:bldP spid="253967" grpId="0" animBg="1"/>
      <p:bldP spid="2539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  <a:endParaRPr lang="en-AU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th-TH" sz="4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การตรวจสอบการเงิน</a:t>
            </a:r>
          </a:p>
          <a:p>
            <a:pPr marL="136525" indent="0" algn="thaiDist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รายงานการเงิน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รายงานการเงินตามรอบระยะเวลาบัญชีที่หน่วยงานของรัฐต้องจัดทำขึ้นซึ่งรายงานการเงินอย่างน้อยต้องประกอบด้วยงบแสดงฐานะการเงินและงบแสดงผลการดำเนินงานทางการเงินทั้งเงินงบประมาณ เงินนอกงบประมาณ และเงินอื่นใด รวมถึงการก่อหนี้ตามหลักเกณฑ์และวิธีการที่กระทรวงการคลังกำหนด ตามกฎหมายว่าด้วยวินัยการเงินการคลังของรัฐ</a:t>
            </a:r>
            <a:endParaRPr lang="en-AU" sz="3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00CE4-6860-4D65-B2A3-BA5B5765BB06}" type="slidenum">
              <a:rPr lang="en-US" altLang="en-US" smtClean="0"/>
              <a:pPr>
                <a:defRPr/>
              </a:pPr>
              <a:t>9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9230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ปลายสุด">
  <a:themeElements>
    <a:clrScheme name="กำหนดเอง 1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E2AFD8"/>
      </a:folHlink>
    </a:clrScheme>
    <a:fontScheme name="ปลายสุด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ปลายสุด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7033</TotalTime>
  <Words>1721</Words>
  <Application>Microsoft Office PowerPoint</Application>
  <PresentationFormat>กระดาษ A4 (210x297 มม.)</PresentationFormat>
  <Paragraphs>221</Paragraphs>
  <Slides>31</Slides>
  <Notes>7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31</vt:i4>
      </vt:variant>
    </vt:vector>
  </HeadingPairs>
  <TitlesOfParts>
    <vt:vector size="32" baseType="lpstr">
      <vt:lpstr>ปลายสุด</vt:lpstr>
      <vt:lpstr>งานนำเสนอ PowerPoint</vt:lpstr>
      <vt:lpstr>งานนำเสนอ PowerPoint</vt:lpstr>
      <vt:lpstr>หลักเกณฑ์มาตรฐานการตรวจเงินแผ่นดิน   </vt:lpstr>
      <vt:lpstr>การตรวจเงินแผ่นดินแต่ละด้าน</vt:lpstr>
      <vt:lpstr>การตรวจเงินแผ่นดินในแต่ละด้าน</vt:lpstr>
      <vt:lpstr>การตรวจเงินแผ่นดินในแต่ละด้าน</vt:lpstr>
      <vt:lpstr>การตรวจเงินแผ่นดินในแต่ละด้าน</vt:lpstr>
      <vt:lpstr>งานนำเสนอ PowerPoint</vt:lpstr>
      <vt:lpstr>การตรวจสอบการเงิน</vt:lpstr>
      <vt:lpstr>งานนำเสนอ PowerPoint</vt:lpstr>
      <vt:lpstr>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การดำเนินการตรวจสอบการเงิน</vt:lpstr>
      <vt:lpstr>การตรวจสอบการเงิน</vt:lpstr>
      <vt:lpstr>การตรวจสอบการเงิน</vt:lpstr>
      <vt:lpstr>การตรวจสอบการเงิน</vt:lpstr>
      <vt:lpstr>การตรวจสอบการเงิน</vt:lpstr>
      <vt:lpstr>งานนำเสนอ PowerPoint</vt:lpstr>
      <vt:lpstr>งานนำเสนอ PowerPoint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ข้อสังเกตจากการตรวจสอบ</vt:lpstr>
      <vt:lpstr>งานนำเสนอ PowerPoint</vt:lpstr>
    </vt:vector>
  </TitlesOfParts>
  <Company>oag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oag</dc:creator>
  <cp:lastModifiedBy>Microsoft</cp:lastModifiedBy>
  <cp:revision>623</cp:revision>
  <cp:lastPrinted>2004-02-24T05:44:11Z</cp:lastPrinted>
  <dcterms:created xsi:type="dcterms:W3CDTF">2002-01-03T03:36:56Z</dcterms:created>
  <dcterms:modified xsi:type="dcterms:W3CDTF">2019-02-04T10:33:28Z</dcterms:modified>
</cp:coreProperties>
</file>