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64" r:id="rId2"/>
    <p:sldId id="258" r:id="rId3"/>
    <p:sldId id="257" r:id="rId4"/>
    <p:sldId id="565" r:id="rId5"/>
    <p:sldId id="259" r:id="rId6"/>
    <p:sldId id="568" r:id="rId7"/>
    <p:sldId id="566" r:id="rId8"/>
    <p:sldId id="569" r:id="rId9"/>
    <p:sldId id="567" r:id="rId10"/>
    <p:sldId id="562" r:id="rId11"/>
    <p:sldId id="563" r:id="rId12"/>
    <p:sldId id="5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66"/>
    <a:srgbClr val="ADB0E9"/>
    <a:srgbClr val="FF3399"/>
    <a:srgbClr val="93E3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196E02-389E-4AF5-BE61-C958DAE33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19294EF-43A2-4E4A-A5D1-D75C8EC1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3F0A9FA-2313-4641-9FB5-3043747C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150084D-F5FF-4D73-8630-355253E0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BB291BE-4E65-48A8-8C4D-D62167C3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1CC554-2D47-451C-848C-2BC5EFAA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D6F38E1-B3BD-4EA2-87BD-9FD2E3559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406EB2-199D-43AC-BB9A-8E838C50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851B31-2A66-4C90-96AA-0CD13609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8FBA3D7-A965-43DB-9764-5E10F33B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13FF4A2-F606-47A6-982C-466D8B32A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1CDC249-1FC8-4843-A3F4-E5B942A51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44ADF3F-C4E2-4F63-9769-85DFE189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8C707E6-7856-4588-96E9-D8C7BE8C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BBD7D1-B742-448A-97D0-64F59A64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3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B1ACF5-506F-4453-BBF4-8B06E6F3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38FCDB-A9BD-4370-B144-AFD9905C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8374D9A-7358-4BAC-9273-60B3FBFB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144E960-CC46-41EB-B627-609FF493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B8808D-DC60-41D7-898C-5F09ED7B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4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885AAB-29D6-4BAA-84E9-CE619F5B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C281C4D-2D74-44AB-8517-A4F65A02B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1C6BBB4-4546-4491-8038-AB4184A3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80D1497-E84C-41C7-B780-D9CCCFF4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CE25E09-05BC-4E7F-A5A2-B53A505D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0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04CF0A-A5CB-4135-83DC-406F3926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B48C069-86F4-4C5E-9688-7B06F3EC2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840E17B-D379-4A4C-A8F1-8D7631960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136C83E-93C9-4191-8419-A91F27C3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911E7B6-A312-4289-9D07-76687D52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DA5D3A6-5579-4256-A60A-603674DE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6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43C85D-F361-4C07-ACAF-A827A61D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A053F21-7F79-4EEA-A54B-9DD70E0FA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52CE3B2-E90C-4D5B-AF73-F1B667BB1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286C294-FD76-4B02-8245-DAACA96A4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9549C82-7EEA-4721-9C77-2D12C159D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E06C432-5000-417F-B4FB-EE5473C0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7477D25-1FBD-485A-9269-32627E99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84A62DA-1F2A-4F49-BEE7-9D9FB7EC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F01D15-7495-43F4-9237-60D11478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84B040A-769B-4332-88CF-F7B93107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1F0471C-43E9-451D-A6AD-0EE5D722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0872501-560D-4886-B194-1EA8A771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B104611-4115-4A7B-831E-81CF8E70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67BD2D3-97CA-459E-95CA-C4A62EDB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21F8D88-F193-405B-9793-185AFBB7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DB01DE-B17F-4563-BFC4-8CC6BA14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EEEF6BB-1DEF-4220-ABDB-6C69F1F4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0C2AB65-B2B1-4D13-AC2B-1720F92F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6FAE50C-E567-41E8-BB28-109DE369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7A0DF62-1BB7-4594-A3E1-D9614F33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46B7D84-5576-4783-97BB-242C7ED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24CCB8-B1D1-4D01-8E46-2BFBB15C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60EC28A-087C-4C99-B1CD-8BA9B0FA3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46E412A-5461-4F21-8C71-B5CCB2F3E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864333B-857E-4CAC-941B-DF5D8D56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BB0FF6A-028F-4EF8-9A81-5F24ADFE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6DCCD1-BA82-4D93-84C7-1402E3F6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E4943FC-44FD-4CE3-AB0D-FBC85B0F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F90CD96-676B-45E3-A0E9-51AC5DA2A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A0EB28B-02A7-45D9-AFB1-5F291C7FC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3CFE-C103-4319-BB55-652F231D443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CFDDEA6-B75B-47DD-AF26-6FE1985F4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C39E08-19C5-4E4D-8FD1-5F471CB43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FE58-3867-40BE-9B52-B4A1D2EB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7000"/>
                <a:alpha val="49000"/>
              </a:schemeClr>
            </a:gs>
            <a:gs pos="36000">
              <a:schemeClr val="accent6">
                <a:lumMod val="0"/>
                <a:lumOff val="100000"/>
              </a:schemeClr>
            </a:gs>
            <a:gs pos="88000">
              <a:schemeClr val="accent6">
                <a:alpha val="89000"/>
                <a:lumMod val="81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5E6EDE8-A0A8-4357-8803-67294760DB5E}"/>
              </a:ext>
            </a:extLst>
          </p:cNvPr>
          <p:cNvSpPr txBox="1"/>
          <p:nvPr/>
        </p:nvSpPr>
        <p:spPr>
          <a:xfrm>
            <a:off x="4581525" y="138172"/>
            <a:ext cx="7343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กระบวนการจัดทำและประสานแผนพัฒนาชุมชน/แผนพัฒนาหมู่บ้านและแผนพัฒนาตำบล</a:t>
            </a:r>
            <a:endParaRPr lang="en-US" sz="5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D4A0D48-FACC-42AA-A143-82AA3011073B}"/>
              </a:ext>
            </a:extLst>
          </p:cNvPr>
          <p:cNvSpPr txBox="1"/>
          <p:nvPr/>
        </p:nvSpPr>
        <p:spPr>
          <a:xfrm>
            <a:off x="5943600" y="4372747"/>
            <a:ext cx="6000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นางสาวจันทร์หอม  สีแดง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ผู้อำนวยการกลุ่มงานสารสนเทศการพัฒนาชุมชน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สำนักงานพัฒนาชุมชนจังหวัดแม่ฮ่องสอน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โทร.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๐๘๑ ๘๒๒๔๑๐๖</a:t>
            </a:r>
            <a:endParaRPr lang="en-US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AutoShape 10" descr="TISTR-SDG : กลุ่มวิจัยและพัฒนาด้านพัฒนาอย่างยั่งยืน วว. @ Thailand  Institute of Scientific and Technological Research (TISTR) :  สถาบันวิจัยวิทยาศาสตร์และเทคโนโลยีแห่งประเทศไทย (วว.)">
            <a:extLst>
              <a:ext uri="{FF2B5EF4-FFF2-40B4-BE49-F238E27FC236}">
                <a16:creationId xmlns:a16="http://schemas.microsoft.com/office/drawing/2014/main" id="{FE01D020-2A73-490C-8917-F675FE809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SDGs สัญญาแห่งการพัฒนาแบบ “ไม่ทิ้งใครไว้ข้างหลัง” ของจุฬาฯ">
            <a:extLst>
              <a:ext uri="{FF2B5EF4-FFF2-40B4-BE49-F238E27FC236}">
                <a16:creationId xmlns:a16="http://schemas.microsoft.com/office/drawing/2014/main" id="{20912ECD-3C31-41E3-8850-EA1CED25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138172"/>
            <a:ext cx="4555896" cy="4493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โลโก้กรมการพัฒนาชุมชน (Version2560) - สำนักงานพัฒนาชุมชนจังหวัดหนองคาย |  โลโก้, ดอกไม้ผ้า">
            <a:extLst>
              <a:ext uri="{FF2B5EF4-FFF2-40B4-BE49-F238E27FC236}">
                <a16:creationId xmlns:a16="http://schemas.microsoft.com/office/drawing/2014/main" id="{BBD02CE5-6182-4393-B7E7-478E9B38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646056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9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638">
              <a:srgbClr val="FBE4D5"/>
            </a:gs>
            <a:gs pos="7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B0E98E5-B893-4776-85FE-67C28E9620E3}"/>
              </a:ext>
            </a:extLst>
          </p:cNvPr>
          <p:cNvCxnSpPr/>
          <p:nvPr/>
        </p:nvCxnSpPr>
        <p:spPr>
          <a:xfrm flipH="1" flipV="1">
            <a:off x="1509713" y="5321300"/>
            <a:ext cx="9144001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EC388B9-CE0D-44D5-8B46-8635C3A44FE8}"/>
              </a:ext>
            </a:extLst>
          </p:cNvPr>
          <p:cNvCxnSpPr/>
          <p:nvPr/>
        </p:nvCxnSpPr>
        <p:spPr>
          <a:xfrm flipH="1" flipV="1">
            <a:off x="1509713" y="2036763"/>
            <a:ext cx="9144001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6319329-C433-416B-BAFF-6036C7E8E7E8}"/>
              </a:ext>
            </a:extLst>
          </p:cNvPr>
          <p:cNvCxnSpPr/>
          <p:nvPr/>
        </p:nvCxnSpPr>
        <p:spPr>
          <a:xfrm flipH="1" flipV="1">
            <a:off x="1511300" y="4108450"/>
            <a:ext cx="9144000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ลูกศรขวา 77">
            <a:extLst>
              <a:ext uri="{FF2B5EF4-FFF2-40B4-BE49-F238E27FC236}">
                <a16:creationId xmlns:a16="http://schemas.microsoft.com/office/drawing/2014/main" id="{3EEDD35C-88E4-48D2-A847-0CA6614E652A}"/>
              </a:ext>
            </a:extLst>
          </p:cNvPr>
          <p:cNvSpPr/>
          <p:nvPr/>
        </p:nvSpPr>
        <p:spPr>
          <a:xfrm rot="16200000">
            <a:off x="7388226" y="4184651"/>
            <a:ext cx="727075" cy="1809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97A8E96-D120-4C4B-91BD-36EF5AA42DE6}"/>
              </a:ext>
            </a:extLst>
          </p:cNvPr>
          <p:cNvCxnSpPr/>
          <p:nvPr/>
        </p:nvCxnSpPr>
        <p:spPr>
          <a:xfrm flipV="1">
            <a:off x="1524000" y="493713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367" name="Rectangle 275">
            <a:extLst>
              <a:ext uri="{FF2B5EF4-FFF2-40B4-BE49-F238E27FC236}">
                <a16:creationId xmlns:a16="http://schemas.microsoft.com/office/drawing/2014/main" id="{DCFBC444-3122-4490-B641-5D85E825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9" y="-52388"/>
            <a:ext cx="8713787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การประสานแผนและห้วงระยะเวลาในการจัดทำแผน</a:t>
            </a:r>
            <a:endParaRPr lang="th-TH" altLang="en-US" sz="3200" b="1" dirty="0">
              <a:solidFill>
                <a:srgbClr val="002060"/>
              </a:solidFill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E8B5EF3B-1414-4293-871B-94112530295E}"/>
              </a:ext>
            </a:extLst>
          </p:cNvPr>
          <p:cNvCxnSpPr/>
          <p:nvPr/>
        </p:nvCxnSpPr>
        <p:spPr>
          <a:xfrm flipV="1">
            <a:off x="2700338" y="6551613"/>
            <a:ext cx="171291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F9338112-60C1-4EE4-9CC8-6087732B25FC}"/>
              </a:ext>
            </a:extLst>
          </p:cNvPr>
          <p:cNvCxnSpPr/>
          <p:nvPr/>
        </p:nvCxnSpPr>
        <p:spPr>
          <a:xfrm flipV="1">
            <a:off x="7640638" y="6537325"/>
            <a:ext cx="171291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ลูกศรขวา 99">
            <a:extLst>
              <a:ext uri="{FF2B5EF4-FFF2-40B4-BE49-F238E27FC236}">
                <a16:creationId xmlns:a16="http://schemas.microsoft.com/office/drawing/2014/main" id="{2A6AEB81-0731-4320-876C-449D4429A620}"/>
              </a:ext>
            </a:extLst>
          </p:cNvPr>
          <p:cNvSpPr/>
          <p:nvPr/>
        </p:nvSpPr>
        <p:spPr>
          <a:xfrm rot="16200000">
            <a:off x="3715544" y="3936207"/>
            <a:ext cx="4221163" cy="6159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45" name="ลูกศรขวา 77">
            <a:extLst>
              <a:ext uri="{FF2B5EF4-FFF2-40B4-BE49-F238E27FC236}">
                <a16:creationId xmlns:a16="http://schemas.microsoft.com/office/drawing/2014/main" id="{AA6907F2-DA27-4E9F-94B9-1A16A223EBAC}"/>
              </a:ext>
            </a:extLst>
          </p:cNvPr>
          <p:cNvSpPr/>
          <p:nvPr/>
        </p:nvSpPr>
        <p:spPr>
          <a:xfrm rot="16200000">
            <a:off x="7388226" y="2332039"/>
            <a:ext cx="727075" cy="1809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6" name="ลูกศรขวา 75">
            <a:extLst>
              <a:ext uri="{FF2B5EF4-FFF2-40B4-BE49-F238E27FC236}">
                <a16:creationId xmlns:a16="http://schemas.microsoft.com/office/drawing/2014/main" id="{B85F5C4E-4D88-4F28-896E-A8C01AF29B91}"/>
              </a:ext>
            </a:extLst>
          </p:cNvPr>
          <p:cNvSpPr/>
          <p:nvPr/>
        </p:nvSpPr>
        <p:spPr>
          <a:xfrm rot="16200000">
            <a:off x="3417095" y="2212182"/>
            <a:ext cx="804862" cy="1682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7" name="ลูกศรขวา 74">
            <a:extLst>
              <a:ext uri="{FF2B5EF4-FFF2-40B4-BE49-F238E27FC236}">
                <a16:creationId xmlns:a16="http://schemas.microsoft.com/office/drawing/2014/main" id="{90C637C6-F04A-43AA-BF41-1A6E31F0AF41}"/>
              </a:ext>
            </a:extLst>
          </p:cNvPr>
          <p:cNvSpPr/>
          <p:nvPr/>
        </p:nvSpPr>
        <p:spPr>
          <a:xfrm rot="16200000">
            <a:off x="3475039" y="4237039"/>
            <a:ext cx="727075" cy="1809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8" name="ลูกศรขวา 73">
            <a:extLst>
              <a:ext uri="{FF2B5EF4-FFF2-40B4-BE49-F238E27FC236}">
                <a16:creationId xmlns:a16="http://schemas.microsoft.com/office/drawing/2014/main" id="{E2CA9CC5-87BD-4E9E-BCF2-563D947C3855}"/>
              </a:ext>
            </a:extLst>
          </p:cNvPr>
          <p:cNvSpPr/>
          <p:nvPr/>
        </p:nvSpPr>
        <p:spPr>
          <a:xfrm rot="16200000">
            <a:off x="3506789" y="5383214"/>
            <a:ext cx="657225" cy="1746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9" name="ลูกศรขวา 70">
            <a:extLst>
              <a:ext uri="{FF2B5EF4-FFF2-40B4-BE49-F238E27FC236}">
                <a16:creationId xmlns:a16="http://schemas.microsoft.com/office/drawing/2014/main" id="{F6197081-547F-461A-AADC-643F33FFE376}"/>
              </a:ext>
            </a:extLst>
          </p:cNvPr>
          <p:cNvSpPr/>
          <p:nvPr/>
        </p:nvSpPr>
        <p:spPr>
          <a:xfrm rot="16200000">
            <a:off x="7433469" y="5466557"/>
            <a:ext cx="655638" cy="1746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0" name="สี่เหลี่ยมผืนผ้ามุมมน 12">
            <a:extLst>
              <a:ext uri="{FF2B5EF4-FFF2-40B4-BE49-F238E27FC236}">
                <a16:creationId xmlns:a16="http://schemas.microsoft.com/office/drawing/2014/main" id="{873F5072-32DA-4A37-BE15-BC191E11CA21}"/>
              </a:ext>
            </a:extLst>
          </p:cNvPr>
          <p:cNvSpPr/>
          <p:nvPr/>
        </p:nvSpPr>
        <p:spPr>
          <a:xfrm>
            <a:off x="2736848" y="4478685"/>
            <a:ext cx="2259012" cy="2682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แผนพัฒนาตำบล</a:t>
            </a:r>
          </a:p>
        </p:txBody>
      </p:sp>
      <p:sp>
        <p:nvSpPr>
          <p:cNvPr id="51" name="สี่เหลี่ยมผืนผ้ามุมมน 27">
            <a:extLst>
              <a:ext uri="{FF2B5EF4-FFF2-40B4-BE49-F238E27FC236}">
                <a16:creationId xmlns:a16="http://schemas.microsoft.com/office/drawing/2014/main" id="{223FB7C5-46AE-4DF0-8EAC-827EB0DC9388}"/>
              </a:ext>
            </a:extLst>
          </p:cNvPr>
          <p:cNvSpPr/>
          <p:nvPr/>
        </p:nvSpPr>
        <p:spPr>
          <a:xfrm>
            <a:off x="2744789" y="4784725"/>
            <a:ext cx="2251075" cy="344488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ก.บ.ต.</a:t>
            </a:r>
            <a:endParaRPr lang="th-TH" sz="1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สี่เหลี่ยมผืนผ้ามุมมน 32">
            <a:extLst>
              <a:ext uri="{FF2B5EF4-FFF2-40B4-BE49-F238E27FC236}">
                <a16:creationId xmlns:a16="http://schemas.microsoft.com/office/drawing/2014/main" id="{8969E102-6CA5-49B0-BE40-623D2D13B372}"/>
              </a:ext>
            </a:extLst>
          </p:cNvPr>
          <p:cNvSpPr/>
          <p:nvPr/>
        </p:nvSpPr>
        <p:spPr>
          <a:xfrm>
            <a:off x="2730498" y="5728048"/>
            <a:ext cx="2176462" cy="411162"/>
          </a:xfrm>
          <a:prstGeom prst="roundRect">
            <a:avLst/>
          </a:prstGeom>
          <a:solidFill>
            <a:srgbClr val="C9F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แผนพัฒนาหมู่บ้าน/ชุมชน</a:t>
            </a:r>
          </a:p>
        </p:txBody>
      </p:sp>
      <p:sp>
        <p:nvSpPr>
          <p:cNvPr id="53" name="สี่เหลี่ยมผืนผ้ามุมมน 33">
            <a:extLst>
              <a:ext uri="{FF2B5EF4-FFF2-40B4-BE49-F238E27FC236}">
                <a16:creationId xmlns:a16="http://schemas.microsoft.com/office/drawing/2014/main" id="{F556A393-8543-4365-9CF9-D2E5A565562D}"/>
              </a:ext>
            </a:extLst>
          </p:cNvPr>
          <p:cNvSpPr/>
          <p:nvPr/>
        </p:nvSpPr>
        <p:spPr>
          <a:xfrm>
            <a:off x="2732089" y="6184901"/>
            <a:ext cx="2174875" cy="498475"/>
          </a:xfrm>
          <a:prstGeom prst="roundRect">
            <a:avLst/>
          </a:prstGeom>
          <a:ln>
            <a:solidFill>
              <a:srgbClr val="ABE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หมู่บ้าน/ชุมชน</a:t>
            </a:r>
            <a:b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(กม./คณะกรรมการชุมชน)</a:t>
            </a:r>
          </a:p>
        </p:txBody>
      </p:sp>
      <p:sp>
        <p:nvSpPr>
          <p:cNvPr id="54" name="สี่เหลี่ยมผืนผ้ามุมมน 64">
            <a:extLst>
              <a:ext uri="{FF2B5EF4-FFF2-40B4-BE49-F238E27FC236}">
                <a16:creationId xmlns:a16="http://schemas.microsoft.com/office/drawing/2014/main" id="{7D09B934-5B09-4C66-AC32-C7436A667E71}"/>
              </a:ext>
            </a:extLst>
          </p:cNvPr>
          <p:cNvSpPr/>
          <p:nvPr/>
        </p:nvSpPr>
        <p:spPr>
          <a:xfrm>
            <a:off x="2713035" y="2418264"/>
            <a:ext cx="1476375" cy="12116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แผนพัฒนาอำเภอ/</a:t>
            </a:r>
          </a:p>
          <a:p>
            <a:pPr algn="ctr">
              <a:defRPr/>
            </a:pPr>
            <a:r>
              <a:rPr lang="th-TH" sz="1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แผนปฏิบัติราชการประจำปีของอำเภอ</a:t>
            </a:r>
          </a:p>
          <a:p>
            <a:pPr algn="ctr">
              <a:defRPr/>
            </a:pPr>
            <a:r>
              <a:rPr lang="th-TH" sz="1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(แผนความต้องการระดับอำเภอ)</a:t>
            </a:r>
          </a:p>
          <a:p>
            <a:pPr algn="ctr">
              <a:defRPr/>
            </a:pPr>
            <a:endParaRPr lang="th-TH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สี่เหลี่ยมผืนผ้ามุมมน 65">
            <a:extLst>
              <a:ext uri="{FF2B5EF4-FFF2-40B4-BE49-F238E27FC236}">
                <a16:creationId xmlns:a16="http://schemas.microsoft.com/office/drawing/2014/main" id="{C8CDDC33-60DA-4B26-A321-F32B970C1D0B}"/>
              </a:ext>
            </a:extLst>
          </p:cNvPr>
          <p:cNvSpPr/>
          <p:nvPr/>
        </p:nvSpPr>
        <p:spPr>
          <a:xfrm>
            <a:off x="2768601" y="3678238"/>
            <a:ext cx="1362075" cy="26511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ก.บ.อ.</a:t>
            </a:r>
          </a:p>
        </p:txBody>
      </p:sp>
      <p:sp>
        <p:nvSpPr>
          <p:cNvPr id="56" name="สี่เหลี่ยมผืนผ้ามุมมน 90">
            <a:extLst>
              <a:ext uri="{FF2B5EF4-FFF2-40B4-BE49-F238E27FC236}">
                <a16:creationId xmlns:a16="http://schemas.microsoft.com/office/drawing/2014/main" id="{813363D6-4D43-4B39-9E37-8AF040491ED7}"/>
              </a:ext>
            </a:extLst>
          </p:cNvPr>
          <p:cNvSpPr/>
          <p:nvPr/>
        </p:nvSpPr>
        <p:spPr>
          <a:xfrm>
            <a:off x="2691791" y="975636"/>
            <a:ext cx="2268165" cy="545389"/>
          </a:xfrm>
          <a:prstGeom prst="roundRect">
            <a:avLst/>
          </a:prstGeom>
          <a:solidFill>
            <a:srgbClr val="B4DE86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แผนพัฒนาจังหวัด/</a:t>
            </a:r>
          </a:p>
          <a:p>
            <a:pPr algn="ctr">
              <a:defRPr/>
            </a:pPr>
            <a:r>
              <a:rPr lang="th-TH" sz="1600" b="1" spc="-1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แผนปฏิบัติราชการประจำปีของจังหวัด</a:t>
            </a:r>
          </a:p>
        </p:txBody>
      </p:sp>
      <p:sp>
        <p:nvSpPr>
          <p:cNvPr id="57" name="สี่เหลี่ยมผืนผ้ามุมมน 91">
            <a:extLst>
              <a:ext uri="{FF2B5EF4-FFF2-40B4-BE49-F238E27FC236}">
                <a16:creationId xmlns:a16="http://schemas.microsoft.com/office/drawing/2014/main" id="{D1172B13-6718-4064-A8D4-F8EE2CEE52A0}"/>
              </a:ext>
            </a:extLst>
          </p:cNvPr>
          <p:cNvSpPr/>
          <p:nvPr/>
        </p:nvSpPr>
        <p:spPr>
          <a:xfrm>
            <a:off x="2705100" y="1550988"/>
            <a:ext cx="2236788" cy="328612"/>
          </a:xfrm>
          <a:prstGeom prst="roundRect">
            <a:avLst/>
          </a:prstGeom>
          <a:ln w="19050">
            <a:solidFill>
              <a:srgbClr val="B4DE8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ก.บ.จ.</a:t>
            </a:r>
            <a:endParaRPr lang="th-TH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สี่เหลี่ยมผืนผ้ามุมมน 85">
            <a:extLst>
              <a:ext uri="{FF2B5EF4-FFF2-40B4-BE49-F238E27FC236}">
                <a16:creationId xmlns:a16="http://schemas.microsoft.com/office/drawing/2014/main" id="{E6405D37-FCC6-40C7-9D65-C7824AB276BC}"/>
              </a:ext>
            </a:extLst>
          </p:cNvPr>
          <p:cNvSpPr/>
          <p:nvPr/>
        </p:nvSpPr>
        <p:spPr>
          <a:xfrm>
            <a:off x="6672260" y="923386"/>
            <a:ext cx="2255838" cy="533400"/>
          </a:xfrm>
          <a:prstGeom prst="roundRect">
            <a:avLst/>
          </a:prstGeom>
          <a:solidFill>
            <a:srgbClr val="B4DE86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จัดประชุมเพื่อพิจารณา</a:t>
            </a:r>
          </a:p>
          <a:p>
            <a:pPr algn="ctr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บูรณาการโครงการ</a:t>
            </a:r>
          </a:p>
        </p:txBody>
      </p:sp>
      <p:sp>
        <p:nvSpPr>
          <p:cNvPr id="59" name="สี่เหลี่ยมผืนผ้ามุมมน 92">
            <a:extLst>
              <a:ext uri="{FF2B5EF4-FFF2-40B4-BE49-F238E27FC236}">
                <a16:creationId xmlns:a16="http://schemas.microsoft.com/office/drawing/2014/main" id="{0AA59620-C642-44E3-95F6-95DDEFC65C69}"/>
              </a:ext>
            </a:extLst>
          </p:cNvPr>
          <p:cNvSpPr/>
          <p:nvPr/>
        </p:nvSpPr>
        <p:spPr>
          <a:xfrm>
            <a:off x="6672263" y="1484314"/>
            <a:ext cx="2247900" cy="511175"/>
          </a:xfrm>
          <a:prstGeom prst="roundRect">
            <a:avLst/>
          </a:prstGeom>
          <a:ln w="19050">
            <a:solidFill>
              <a:srgbClr val="B4DE8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คณะกรรมการประสานแผน</a:t>
            </a:r>
          </a:p>
          <a:p>
            <a:pPr algn="ctr">
              <a:defRPr/>
            </a:pPr>
            <a:r>
              <a:rPr lang="th-TH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ท้องถิ่นระดับจังหวัด (อบจ.)</a:t>
            </a:r>
          </a:p>
        </p:txBody>
      </p:sp>
      <p:sp>
        <p:nvSpPr>
          <p:cNvPr id="60" name="กล่องข้อความ 101">
            <a:extLst>
              <a:ext uri="{FF2B5EF4-FFF2-40B4-BE49-F238E27FC236}">
                <a16:creationId xmlns:a16="http://schemas.microsoft.com/office/drawing/2014/main" id="{D846CDFE-A79E-42F8-AFA4-6BE77C50D859}"/>
              </a:ext>
            </a:extLst>
          </p:cNvPr>
          <p:cNvSpPr txBox="1"/>
          <p:nvPr/>
        </p:nvSpPr>
        <p:spPr>
          <a:xfrm rot="5400000">
            <a:off x="8986792" y="553326"/>
            <a:ext cx="1639423" cy="142082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5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ยุทธศาสตร์ประเทศ/</a:t>
            </a:r>
          </a:p>
          <a:p>
            <a:pPr algn="ctr">
              <a:lnSpc>
                <a:spcPct val="90000"/>
              </a:lnSpc>
              <a:defRPr/>
            </a:pPr>
            <a:r>
              <a:rPr lang="th-TH" sz="15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แผนพัฒนาเศรษฐกิจ</a:t>
            </a:r>
          </a:p>
          <a:p>
            <a:pPr algn="ctr">
              <a:lnSpc>
                <a:spcPct val="90000"/>
              </a:lnSpc>
              <a:defRPr/>
            </a:pPr>
            <a:r>
              <a:rPr lang="th-TH" sz="15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และสังคมแห่งชาติ/                  ทิศทางนโยบายรัฐบาล/ กรอบยุทธศาสตร์</a:t>
            </a:r>
          </a:p>
          <a:p>
            <a:pPr algn="ctr">
              <a:lnSpc>
                <a:spcPct val="90000"/>
              </a:lnSpc>
              <a:defRPr/>
            </a:pPr>
            <a:r>
              <a:rPr lang="th-TH" sz="15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การพัฒนาของภาค</a:t>
            </a:r>
            <a:br>
              <a:rPr lang="th-TH" sz="15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5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/กลุ่มจังหวัด</a:t>
            </a:r>
          </a:p>
        </p:txBody>
      </p:sp>
      <p:sp>
        <p:nvSpPr>
          <p:cNvPr id="61" name="กล่องข้อความ 102">
            <a:extLst>
              <a:ext uri="{FF2B5EF4-FFF2-40B4-BE49-F238E27FC236}">
                <a16:creationId xmlns:a16="http://schemas.microsoft.com/office/drawing/2014/main" id="{E2D80B32-F14B-4271-B722-8F7D0BF26973}"/>
              </a:ext>
            </a:extLst>
          </p:cNvPr>
          <p:cNvSpPr txBox="1"/>
          <p:nvPr/>
        </p:nvSpPr>
        <p:spPr>
          <a:xfrm rot="5400000">
            <a:off x="9346252" y="2354556"/>
            <a:ext cx="969496" cy="147680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th-TH" sz="1700" b="1" spc="-5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ทิศทาง นโยบายรัฐบาล</a:t>
            </a:r>
          </a:p>
          <a:p>
            <a:pPr algn="ctr">
              <a:defRPr/>
            </a:pPr>
            <a:r>
              <a:rPr lang="th-TH" sz="17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กรอบยุทธศาสตร์</a:t>
            </a:r>
          </a:p>
          <a:p>
            <a:pPr algn="ctr">
              <a:defRPr/>
            </a:pPr>
            <a:r>
              <a:rPr lang="th-TH" sz="1700" b="1" spc="-5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การพัฒนาของจังหวัด</a:t>
            </a:r>
            <a:endParaRPr lang="th-TH" sz="1700" b="1" spc="-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2" name="กล่องข้อความ 102">
            <a:extLst>
              <a:ext uri="{FF2B5EF4-FFF2-40B4-BE49-F238E27FC236}">
                <a16:creationId xmlns:a16="http://schemas.microsoft.com/office/drawing/2014/main" id="{0954934E-00CA-45A5-85FB-753839AD0D2B}"/>
              </a:ext>
            </a:extLst>
          </p:cNvPr>
          <p:cNvSpPr txBox="1"/>
          <p:nvPr/>
        </p:nvSpPr>
        <p:spPr>
          <a:xfrm rot="5400000">
            <a:off x="9392250" y="3900898"/>
            <a:ext cx="738664" cy="149392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กรอบแผนพัฒนาอำเภอ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3" name="สี่เหลี่ยมผืนผ้ามุมมน 32">
            <a:extLst>
              <a:ext uri="{FF2B5EF4-FFF2-40B4-BE49-F238E27FC236}">
                <a16:creationId xmlns:a16="http://schemas.microsoft.com/office/drawing/2014/main" id="{39716B4B-4E2C-47E1-B85F-1EC43B39629C}"/>
              </a:ext>
            </a:extLst>
          </p:cNvPr>
          <p:cNvSpPr/>
          <p:nvPr/>
        </p:nvSpPr>
        <p:spPr>
          <a:xfrm>
            <a:off x="6681785" y="5717547"/>
            <a:ext cx="2241550" cy="382587"/>
          </a:xfrm>
          <a:prstGeom prst="roundRect">
            <a:avLst/>
          </a:prstGeom>
          <a:solidFill>
            <a:srgbClr val="C9F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ร่างแผนพัฒนาท้องถิ่น</a:t>
            </a:r>
          </a:p>
        </p:txBody>
      </p:sp>
      <p:sp>
        <p:nvSpPr>
          <p:cNvPr id="64" name="สี่เหลี่ยมผืนผ้ามุมมน 33">
            <a:extLst>
              <a:ext uri="{FF2B5EF4-FFF2-40B4-BE49-F238E27FC236}">
                <a16:creationId xmlns:a16="http://schemas.microsoft.com/office/drawing/2014/main" id="{36119465-4A1F-44B8-8E45-803BEE8DDE07}"/>
              </a:ext>
            </a:extLst>
          </p:cNvPr>
          <p:cNvSpPr/>
          <p:nvPr/>
        </p:nvSpPr>
        <p:spPr>
          <a:xfrm>
            <a:off x="6675439" y="6138863"/>
            <a:ext cx="2249487" cy="520700"/>
          </a:xfrm>
          <a:prstGeom prst="roundRect">
            <a:avLst/>
          </a:prstGeom>
          <a:ln>
            <a:solidFill>
              <a:srgbClr val="ABE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อปท.</a:t>
            </a:r>
            <a:endParaRPr lang="th-TH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5" name="สี่เหลี่ยมผืนผ้ามุมมน 12">
            <a:extLst>
              <a:ext uri="{FF2B5EF4-FFF2-40B4-BE49-F238E27FC236}">
                <a16:creationId xmlns:a16="http://schemas.microsoft.com/office/drawing/2014/main" id="{B1DD7BC2-5830-4BA4-8CD9-E64B39C602C8}"/>
              </a:ext>
            </a:extLst>
          </p:cNvPr>
          <p:cNvSpPr/>
          <p:nvPr/>
        </p:nvSpPr>
        <p:spPr>
          <a:xfrm>
            <a:off x="6672261" y="4468333"/>
            <a:ext cx="2246313" cy="2825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แผนพัฒนาท้องถิ่น</a:t>
            </a:r>
          </a:p>
        </p:txBody>
      </p:sp>
      <p:sp>
        <p:nvSpPr>
          <p:cNvPr id="66" name="สี่เหลี่ยมผืนผ้ามุมมน 27">
            <a:extLst>
              <a:ext uri="{FF2B5EF4-FFF2-40B4-BE49-F238E27FC236}">
                <a16:creationId xmlns:a16="http://schemas.microsoft.com/office/drawing/2014/main" id="{A7E97C41-1CA4-457C-A7DC-1C50BD35177A}"/>
              </a:ext>
            </a:extLst>
          </p:cNvPr>
          <p:cNvSpPr/>
          <p:nvPr/>
        </p:nvSpPr>
        <p:spPr>
          <a:xfrm>
            <a:off x="6673851" y="4770439"/>
            <a:ext cx="2244725" cy="414337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อปท.</a:t>
            </a:r>
          </a:p>
          <a:p>
            <a:pPr algn="ctr">
              <a:lnSpc>
                <a:spcPct val="70000"/>
              </a:lnSpc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(อบต./ทต./ทม./ทน.)</a:t>
            </a:r>
            <a:endParaRPr lang="th-TH" sz="1374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7" name="สี่เหลี่ยมผืนผ้า 61">
            <a:extLst>
              <a:ext uri="{FF2B5EF4-FFF2-40B4-BE49-F238E27FC236}">
                <a16:creationId xmlns:a16="http://schemas.microsoft.com/office/drawing/2014/main" id="{6A75BC9E-525A-4471-BF2B-820964C6DB0F}"/>
              </a:ext>
            </a:extLst>
          </p:cNvPr>
          <p:cNvSpPr/>
          <p:nvPr/>
        </p:nvSpPr>
        <p:spPr>
          <a:xfrm>
            <a:off x="1738564" y="1168271"/>
            <a:ext cx="67999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20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</a:t>
            </a:r>
          </a:p>
        </p:txBody>
      </p:sp>
      <p:sp>
        <p:nvSpPr>
          <p:cNvPr id="68" name="สี่เหลี่ยมผืนผ้า 71">
            <a:extLst>
              <a:ext uri="{FF2B5EF4-FFF2-40B4-BE49-F238E27FC236}">
                <a16:creationId xmlns:a16="http://schemas.microsoft.com/office/drawing/2014/main" id="{8BA837B9-0482-4737-A38D-3EEBFFE6F9E7}"/>
              </a:ext>
            </a:extLst>
          </p:cNvPr>
          <p:cNvSpPr/>
          <p:nvPr/>
        </p:nvSpPr>
        <p:spPr>
          <a:xfrm>
            <a:off x="1751654" y="2844742"/>
            <a:ext cx="6351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20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</a:t>
            </a:r>
          </a:p>
        </p:txBody>
      </p:sp>
      <p:sp>
        <p:nvSpPr>
          <p:cNvPr id="69" name="สี่เหลี่ยมผืนผ้า 72">
            <a:extLst>
              <a:ext uri="{FF2B5EF4-FFF2-40B4-BE49-F238E27FC236}">
                <a16:creationId xmlns:a16="http://schemas.microsoft.com/office/drawing/2014/main" id="{788FBAE0-6E42-4BE3-AAEA-D1470115CC0D}"/>
              </a:ext>
            </a:extLst>
          </p:cNvPr>
          <p:cNvSpPr/>
          <p:nvPr/>
        </p:nvSpPr>
        <p:spPr>
          <a:xfrm>
            <a:off x="1455569" y="5805248"/>
            <a:ext cx="121539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20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หมู่บ้าน/ชุมชน</a:t>
            </a:r>
          </a:p>
        </p:txBody>
      </p:sp>
      <p:sp>
        <p:nvSpPr>
          <p:cNvPr id="70" name="สี่เหลี่ยมผืนผ้ามุมมน 64">
            <a:extLst>
              <a:ext uri="{FF2B5EF4-FFF2-40B4-BE49-F238E27FC236}">
                <a16:creationId xmlns:a16="http://schemas.microsoft.com/office/drawing/2014/main" id="{AED3D9E5-C7B1-4343-BCA0-83C1F6FB2938}"/>
              </a:ext>
            </a:extLst>
          </p:cNvPr>
          <p:cNvSpPr/>
          <p:nvPr/>
        </p:nvSpPr>
        <p:spPr>
          <a:xfrm>
            <a:off x="6669085" y="2699454"/>
            <a:ext cx="2249488" cy="661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จัดประชุมเพื่อพิจารณา</a:t>
            </a:r>
          </a:p>
          <a:p>
            <a:pPr algn="ctr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บูรณาการโครงการ</a:t>
            </a:r>
          </a:p>
        </p:txBody>
      </p:sp>
      <p:sp>
        <p:nvSpPr>
          <p:cNvPr id="71" name="สี่เหลี่ยมผืนผ้ามุมมน 65">
            <a:extLst>
              <a:ext uri="{FF2B5EF4-FFF2-40B4-BE49-F238E27FC236}">
                <a16:creationId xmlns:a16="http://schemas.microsoft.com/office/drawing/2014/main" id="{FF3CB5B5-725A-43D9-A70A-B0571A26E7A6}"/>
              </a:ext>
            </a:extLst>
          </p:cNvPr>
          <p:cNvSpPr/>
          <p:nvPr/>
        </p:nvSpPr>
        <p:spPr>
          <a:xfrm>
            <a:off x="6675439" y="3376613"/>
            <a:ext cx="2249487" cy="5000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คณะกรรมการประสานแผนท้องถิ่นระดับอำเภอ</a:t>
            </a:r>
          </a:p>
        </p:txBody>
      </p:sp>
      <p:sp>
        <p:nvSpPr>
          <p:cNvPr id="72" name="ลูกศรซ้าย-ขวา 119">
            <a:extLst>
              <a:ext uri="{FF2B5EF4-FFF2-40B4-BE49-F238E27FC236}">
                <a16:creationId xmlns:a16="http://schemas.microsoft.com/office/drawing/2014/main" id="{A04A9A93-AFD3-47AC-B8AE-DB12A003120F}"/>
              </a:ext>
            </a:extLst>
          </p:cNvPr>
          <p:cNvSpPr/>
          <p:nvPr/>
        </p:nvSpPr>
        <p:spPr>
          <a:xfrm>
            <a:off x="5024439" y="1233488"/>
            <a:ext cx="1622425" cy="15875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38">
              <a:solidFill>
                <a:prstClr val="white"/>
              </a:solidFill>
            </a:endParaRPr>
          </a:p>
        </p:txBody>
      </p:sp>
      <p:sp>
        <p:nvSpPr>
          <p:cNvPr id="73" name="สี่เหลี่ยมผืนผ้ามุมมน 42">
            <a:extLst>
              <a:ext uri="{FF2B5EF4-FFF2-40B4-BE49-F238E27FC236}">
                <a16:creationId xmlns:a16="http://schemas.microsoft.com/office/drawing/2014/main" id="{046FCDDF-32F1-45E7-8224-479E0A871628}"/>
              </a:ext>
            </a:extLst>
          </p:cNvPr>
          <p:cNvSpPr/>
          <p:nvPr/>
        </p:nvSpPr>
        <p:spPr>
          <a:xfrm>
            <a:off x="2700338" y="657226"/>
            <a:ext cx="2254250" cy="276225"/>
          </a:xfrm>
          <a:prstGeom prst="roundRect">
            <a:avLst/>
          </a:prstGeom>
          <a:ln w="19050">
            <a:solidFill>
              <a:srgbClr val="B4DE8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ก.ค. – ต.ค.</a:t>
            </a:r>
          </a:p>
        </p:txBody>
      </p:sp>
      <p:sp>
        <p:nvSpPr>
          <p:cNvPr id="74" name="สี่เหลี่ยมผืนผ้ามุมมน 43">
            <a:extLst>
              <a:ext uri="{FF2B5EF4-FFF2-40B4-BE49-F238E27FC236}">
                <a16:creationId xmlns:a16="http://schemas.microsoft.com/office/drawing/2014/main" id="{73D9EBB9-8536-489C-BC3E-CE80AD98BC34}"/>
              </a:ext>
            </a:extLst>
          </p:cNvPr>
          <p:cNvSpPr/>
          <p:nvPr/>
        </p:nvSpPr>
        <p:spPr>
          <a:xfrm>
            <a:off x="6684963" y="644525"/>
            <a:ext cx="2233612" cy="249238"/>
          </a:xfrm>
          <a:prstGeom prst="roundRect">
            <a:avLst/>
          </a:prstGeom>
          <a:ln w="19050">
            <a:solidFill>
              <a:srgbClr val="B4DE8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ก.ค.</a:t>
            </a:r>
          </a:p>
        </p:txBody>
      </p:sp>
      <p:sp>
        <p:nvSpPr>
          <p:cNvPr id="75" name="สี่เหลี่ยมผืนผ้ามุมมน 45">
            <a:extLst>
              <a:ext uri="{FF2B5EF4-FFF2-40B4-BE49-F238E27FC236}">
                <a16:creationId xmlns:a16="http://schemas.microsoft.com/office/drawing/2014/main" id="{63CFF830-E788-4C94-96F5-4D46CFFA90E8}"/>
              </a:ext>
            </a:extLst>
          </p:cNvPr>
          <p:cNvSpPr/>
          <p:nvPr/>
        </p:nvSpPr>
        <p:spPr>
          <a:xfrm>
            <a:off x="6669089" y="2422526"/>
            <a:ext cx="2255837" cy="263525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พ.ค.</a:t>
            </a:r>
          </a:p>
        </p:txBody>
      </p:sp>
      <p:sp>
        <p:nvSpPr>
          <p:cNvPr id="76" name="สี่เหลี่ยมผืนผ้ามุมมน 46">
            <a:extLst>
              <a:ext uri="{FF2B5EF4-FFF2-40B4-BE49-F238E27FC236}">
                <a16:creationId xmlns:a16="http://schemas.microsoft.com/office/drawing/2014/main" id="{FB3E86F0-57A5-4ECB-9F17-D86F7BC87E83}"/>
              </a:ext>
            </a:extLst>
          </p:cNvPr>
          <p:cNvSpPr/>
          <p:nvPr/>
        </p:nvSpPr>
        <p:spPr>
          <a:xfrm>
            <a:off x="2757489" y="2092325"/>
            <a:ext cx="1373187" cy="325438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พ.ค. – มิ.ย. </a:t>
            </a:r>
          </a:p>
        </p:txBody>
      </p:sp>
      <p:sp>
        <p:nvSpPr>
          <p:cNvPr id="77" name="สี่เหลี่ยมผืนผ้ามุมมน 47">
            <a:extLst>
              <a:ext uri="{FF2B5EF4-FFF2-40B4-BE49-F238E27FC236}">
                <a16:creationId xmlns:a16="http://schemas.microsoft.com/office/drawing/2014/main" id="{A34E326F-2C9E-40BB-AD66-B2E71E967BED}"/>
              </a:ext>
            </a:extLst>
          </p:cNvPr>
          <p:cNvSpPr/>
          <p:nvPr/>
        </p:nvSpPr>
        <p:spPr>
          <a:xfrm>
            <a:off x="2727325" y="4179888"/>
            <a:ext cx="2279650" cy="266700"/>
          </a:xfrm>
          <a:prstGeom prst="roundRect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มี.ค. – เม.ย. </a:t>
            </a:r>
          </a:p>
        </p:txBody>
      </p:sp>
      <p:sp>
        <p:nvSpPr>
          <p:cNvPr id="78" name="สี่เหลี่ยมผืนผ้ามุมมน 48">
            <a:extLst>
              <a:ext uri="{FF2B5EF4-FFF2-40B4-BE49-F238E27FC236}">
                <a16:creationId xmlns:a16="http://schemas.microsoft.com/office/drawing/2014/main" id="{E17DEF83-679B-4DFF-86FF-5F1EADA56DDC}"/>
              </a:ext>
            </a:extLst>
          </p:cNvPr>
          <p:cNvSpPr/>
          <p:nvPr/>
        </p:nvSpPr>
        <p:spPr>
          <a:xfrm>
            <a:off x="6664325" y="4206875"/>
            <a:ext cx="2260600" cy="249238"/>
          </a:xfrm>
          <a:prstGeom prst="roundRect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มี.ค. – เม.ย. </a:t>
            </a:r>
          </a:p>
        </p:txBody>
      </p:sp>
      <p:sp>
        <p:nvSpPr>
          <p:cNvPr id="79" name="สี่เหลี่ยมผืนผ้ามุมมน 49">
            <a:extLst>
              <a:ext uri="{FF2B5EF4-FFF2-40B4-BE49-F238E27FC236}">
                <a16:creationId xmlns:a16="http://schemas.microsoft.com/office/drawing/2014/main" id="{2D172BB9-52CB-40B7-818A-AB800EB03245}"/>
              </a:ext>
            </a:extLst>
          </p:cNvPr>
          <p:cNvSpPr/>
          <p:nvPr/>
        </p:nvSpPr>
        <p:spPr>
          <a:xfrm>
            <a:off x="2754313" y="5448301"/>
            <a:ext cx="2152650" cy="246063"/>
          </a:xfrm>
          <a:prstGeom prst="roundRect">
            <a:avLst/>
          </a:prstGeom>
          <a:ln w="19050">
            <a:solidFill>
              <a:srgbClr val="ABE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ม.ค. – ก.พ. </a:t>
            </a:r>
          </a:p>
        </p:txBody>
      </p:sp>
      <p:sp>
        <p:nvSpPr>
          <p:cNvPr id="80" name="สี่เหลี่ยมผืนผ้ามุมมน 50">
            <a:extLst>
              <a:ext uri="{FF2B5EF4-FFF2-40B4-BE49-F238E27FC236}">
                <a16:creationId xmlns:a16="http://schemas.microsoft.com/office/drawing/2014/main" id="{688A31BA-4947-45BD-9FCA-554E808B0EE1}"/>
              </a:ext>
            </a:extLst>
          </p:cNvPr>
          <p:cNvSpPr/>
          <p:nvPr/>
        </p:nvSpPr>
        <p:spPr>
          <a:xfrm>
            <a:off x="6680200" y="5411789"/>
            <a:ext cx="2249488" cy="276225"/>
          </a:xfrm>
          <a:prstGeom prst="roundRect">
            <a:avLst/>
          </a:prstGeom>
          <a:ln w="19050">
            <a:solidFill>
              <a:srgbClr val="ABE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ม.ค. – ก.พ. </a:t>
            </a:r>
          </a:p>
        </p:txBody>
      </p:sp>
      <p:sp>
        <p:nvSpPr>
          <p:cNvPr id="81" name="สี่เหลี่ยมผืนผ้ามุมมน 33">
            <a:extLst>
              <a:ext uri="{FF2B5EF4-FFF2-40B4-BE49-F238E27FC236}">
                <a16:creationId xmlns:a16="http://schemas.microsoft.com/office/drawing/2014/main" id="{7107242A-0506-4D79-A3D4-D84C8D8D5CFD}"/>
              </a:ext>
            </a:extLst>
          </p:cNvPr>
          <p:cNvSpPr/>
          <p:nvPr/>
        </p:nvSpPr>
        <p:spPr>
          <a:xfrm>
            <a:off x="5129213" y="6110288"/>
            <a:ext cx="1357312" cy="588962"/>
          </a:xfrm>
          <a:prstGeom prst="roundRect">
            <a:avLst/>
          </a:prstGeom>
          <a:ln w="158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ลูกศรขวา 53">
            <a:extLst>
              <a:ext uri="{FF2B5EF4-FFF2-40B4-BE49-F238E27FC236}">
                <a16:creationId xmlns:a16="http://schemas.microsoft.com/office/drawing/2014/main" id="{4A18CAB3-A721-4576-8D34-706D932B7080}"/>
              </a:ext>
            </a:extLst>
          </p:cNvPr>
          <p:cNvSpPr/>
          <p:nvPr/>
        </p:nvSpPr>
        <p:spPr>
          <a:xfrm rot="21340092">
            <a:off x="4948238" y="6319838"/>
            <a:ext cx="182562" cy="18256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3" name="ลูกศรขวา 54">
            <a:extLst>
              <a:ext uri="{FF2B5EF4-FFF2-40B4-BE49-F238E27FC236}">
                <a16:creationId xmlns:a16="http://schemas.microsoft.com/office/drawing/2014/main" id="{51127BAA-8D18-4F1E-900A-5E2884A1B713}"/>
              </a:ext>
            </a:extLst>
          </p:cNvPr>
          <p:cNvSpPr/>
          <p:nvPr/>
        </p:nvSpPr>
        <p:spPr>
          <a:xfrm rot="21340092">
            <a:off x="6497638" y="5834064"/>
            <a:ext cx="158750" cy="18573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4" name="ลูกศรขวา 55">
            <a:extLst>
              <a:ext uri="{FF2B5EF4-FFF2-40B4-BE49-F238E27FC236}">
                <a16:creationId xmlns:a16="http://schemas.microsoft.com/office/drawing/2014/main" id="{D80A174F-E561-44F8-9A54-EA08E0B0C225}"/>
              </a:ext>
            </a:extLst>
          </p:cNvPr>
          <p:cNvSpPr/>
          <p:nvPr/>
        </p:nvSpPr>
        <p:spPr>
          <a:xfrm rot="21340092" flipH="1">
            <a:off x="6492876" y="6294438"/>
            <a:ext cx="155575" cy="1651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5" name="ลูกศรขวา 60">
            <a:extLst>
              <a:ext uri="{FF2B5EF4-FFF2-40B4-BE49-F238E27FC236}">
                <a16:creationId xmlns:a16="http://schemas.microsoft.com/office/drawing/2014/main" id="{34CBAF30-7642-4E9F-A6D5-D08608942F36}"/>
              </a:ext>
            </a:extLst>
          </p:cNvPr>
          <p:cNvSpPr/>
          <p:nvPr/>
        </p:nvSpPr>
        <p:spPr>
          <a:xfrm rot="21340092" flipH="1">
            <a:off x="4932363" y="5845175"/>
            <a:ext cx="157162" cy="1651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138" b="1">
              <a:ln w="22225">
                <a:solidFill>
                  <a:srgbClr val="CCB400"/>
                </a:solidFill>
                <a:prstDash val="solid"/>
              </a:ln>
              <a:solidFill>
                <a:srgbClr val="CCB4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6" name="สี่เหลี่ยมผืนผ้า 62">
            <a:extLst>
              <a:ext uri="{FF2B5EF4-FFF2-40B4-BE49-F238E27FC236}">
                <a16:creationId xmlns:a16="http://schemas.microsoft.com/office/drawing/2014/main" id="{A0B958F7-ADE4-4B7A-B941-4A1D6DFD572E}"/>
              </a:ext>
            </a:extLst>
          </p:cNvPr>
          <p:cNvSpPr/>
          <p:nvPr/>
        </p:nvSpPr>
        <p:spPr>
          <a:xfrm>
            <a:off x="1771803" y="4468264"/>
            <a:ext cx="5918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2000" b="1" dirty="0">
                <a:ln w="10541" cmpd="sng">
                  <a:solidFill>
                    <a:srgbClr val="D1634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ตำบล</a:t>
            </a:r>
          </a:p>
        </p:txBody>
      </p:sp>
      <p:sp>
        <p:nvSpPr>
          <p:cNvPr id="87" name="กล่องข้อความ 102">
            <a:extLst>
              <a:ext uri="{FF2B5EF4-FFF2-40B4-BE49-F238E27FC236}">
                <a16:creationId xmlns:a16="http://schemas.microsoft.com/office/drawing/2014/main" id="{D5FC300D-D492-4AD7-B294-46BE26DC7F48}"/>
              </a:ext>
            </a:extLst>
          </p:cNvPr>
          <p:cNvSpPr txBox="1"/>
          <p:nvPr/>
        </p:nvSpPr>
        <p:spPr>
          <a:xfrm rot="5400000">
            <a:off x="9343469" y="5221023"/>
            <a:ext cx="738664" cy="149392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กรอบแผนพัฒนาอำเภอ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EAED435-B3EF-4043-A1B8-0D228C96ACD2}"/>
              </a:ext>
            </a:extLst>
          </p:cNvPr>
          <p:cNvCxnSpPr/>
          <p:nvPr/>
        </p:nvCxnSpPr>
        <p:spPr>
          <a:xfrm flipH="1">
            <a:off x="9121775" y="544513"/>
            <a:ext cx="0" cy="6240462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3520CCE-F03F-476F-9AD4-391E92ABB07C}"/>
              </a:ext>
            </a:extLst>
          </p:cNvPr>
          <p:cNvCxnSpPr/>
          <p:nvPr/>
        </p:nvCxnSpPr>
        <p:spPr>
          <a:xfrm>
            <a:off x="2624138" y="522289"/>
            <a:ext cx="0" cy="6262687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9BB8DBD-790E-46FD-A959-18D78BBD27CD}"/>
              </a:ext>
            </a:extLst>
          </p:cNvPr>
          <p:cNvSpPr txBox="1"/>
          <p:nvPr/>
        </p:nvSpPr>
        <p:spPr>
          <a:xfrm>
            <a:off x="4779963" y="4964114"/>
            <a:ext cx="2189162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Bottom-up</a:t>
            </a:r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95" name="ลูกศรซ้าย-ขวา 119">
            <a:extLst>
              <a:ext uri="{FF2B5EF4-FFF2-40B4-BE49-F238E27FC236}">
                <a16:creationId xmlns:a16="http://schemas.microsoft.com/office/drawing/2014/main" id="{8319C722-0BAC-4A4B-A9DF-C1B40BA77F2A}"/>
              </a:ext>
            </a:extLst>
          </p:cNvPr>
          <p:cNvSpPr/>
          <p:nvPr/>
        </p:nvSpPr>
        <p:spPr>
          <a:xfrm>
            <a:off x="5038725" y="4570413"/>
            <a:ext cx="1620838" cy="15875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38">
              <a:solidFill>
                <a:prstClr val="white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B319AE-890C-431E-9A9B-F8900FEB759B}"/>
              </a:ext>
            </a:extLst>
          </p:cNvPr>
          <p:cNvSpPr txBox="1"/>
          <p:nvPr/>
        </p:nvSpPr>
        <p:spPr>
          <a:xfrm>
            <a:off x="5153025" y="6121400"/>
            <a:ext cx="1309688" cy="55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th-TH" sz="1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จัดประชุม</a:t>
            </a:r>
          </a:p>
          <a:p>
            <a:pPr algn="ctr">
              <a:lnSpc>
                <a:spcPct val="70000"/>
              </a:lnSpc>
              <a:defRPr/>
            </a:pPr>
            <a:r>
              <a:rPr lang="th-TH" sz="1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ประชาคมร่วมกัน</a:t>
            </a:r>
            <a:br>
              <a:rPr lang="th-TH" sz="1400" b="1" spc="-5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400" b="1" spc="-5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(ชุมชน/หมู่บ้าน/ท้องถิ่น)</a:t>
            </a:r>
          </a:p>
        </p:txBody>
      </p:sp>
      <p:sp>
        <p:nvSpPr>
          <p:cNvPr id="97" name="สี่เหลี่ยมผืนผ้ามุมมน 33">
            <a:extLst>
              <a:ext uri="{FF2B5EF4-FFF2-40B4-BE49-F238E27FC236}">
                <a16:creationId xmlns:a16="http://schemas.microsoft.com/office/drawing/2014/main" id="{3415DEBD-6ECD-4989-8524-C933058A8BA2}"/>
              </a:ext>
            </a:extLst>
          </p:cNvPr>
          <p:cNvSpPr/>
          <p:nvPr/>
        </p:nvSpPr>
        <p:spPr>
          <a:xfrm>
            <a:off x="5124451" y="5775326"/>
            <a:ext cx="1357313" cy="366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EF8C006-E474-444A-A94B-1A1A1B8E2505}"/>
              </a:ext>
            </a:extLst>
          </p:cNvPr>
          <p:cNvSpPr txBox="1"/>
          <p:nvPr/>
        </p:nvSpPr>
        <p:spPr>
          <a:xfrm>
            <a:off x="5137150" y="5821363"/>
            <a:ext cx="1308100" cy="330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th-TH" sz="20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ความต้องการ</a:t>
            </a:r>
            <a:endParaRPr lang="th-TH" b="1" spc="-5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9" name="สี่เหลี่ยมผืนผ้ามุมมน 90">
            <a:extLst>
              <a:ext uri="{FF2B5EF4-FFF2-40B4-BE49-F238E27FC236}">
                <a16:creationId xmlns:a16="http://schemas.microsoft.com/office/drawing/2014/main" id="{8AA13FB2-F48D-4B9E-BB0F-F8DD0CA87C10}"/>
              </a:ext>
            </a:extLst>
          </p:cNvPr>
          <p:cNvSpPr/>
          <p:nvPr/>
        </p:nvSpPr>
        <p:spPr>
          <a:xfrm>
            <a:off x="4221160" y="2428696"/>
            <a:ext cx="913949" cy="943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ผวจ. เห็นชอบแผนพัฒนาอำเภอ</a:t>
            </a:r>
            <a:endParaRPr lang="th-TH" sz="1600" b="1" spc="-1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0" name="สี่เหลี่ยมผืนผ้ามุมมน 91">
            <a:extLst>
              <a:ext uri="{FF2B5EF4-FFF2-40B4-BE49-F238E27FC236}">
                <a16:creationId xmlns:a16="http://schemas.microsoft.com/office/drawing/2014/main" id="{07292C7B-CC6D-4472-B879-EC48EA100074}"/>
              </a:ext>
            </a:extLst>
          </p:cNvPr>
          <p:cNvSpPr/>
          <p:nvPr/>
        </p:nvSpPr>
        <p:spPr>
          <a:xfrm>
            <a:off x="4205289" y="3429001"/>
            <a:ext cx="890587" cy="631825"/>
          </a:xfrm>
          <a:prstGeom prst="round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th-TH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คณะทำงานกลั่นกรองแผนพัฒนาอำเภอ</a:t>
            </a:r>
          </a:p>
        </p:txBody>
      </p:sp>
      <p:sp>
        <p:nvSpPr>
          <p:cNvPr id="101" name="สี่เหลี่ยมผืนผ้ามุมมน 46">
            <a:extLst>
              <a:ext uri="{FF2B5EF4-FFF2-40B4-BE49-F238E27FC236}">
                <a16:creationId xmlns:a16="http://schemas.microsoft.com/office/drawing/2014/main" id="{A4E4D256-9A38-4915-8650-245F088C1610}"/>
              </a:ext>
            </a:extLst>
          </p:cNvPr>
          <p:cNvSpPr/>
          <p:nvPr/>
        </p:nvSpPr>
        <p:spPr>
          <a:xfrm>
            <a:off x="4256089" y="2095501"/>
            <a:ext cx="852487" cy="327025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มิ.ย.</a:t>
            </a: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4" name="ลูกศรซ้าย-ขวา 119">
            <a:extLst>
              <a:ext uri="{FF2B5EF4-FFF2-40B4-BE49-F238E27FC236}">
                <a16:creationId xmlns:a16="http://schemas.microsoft.com/office/drawing/2014/main" id="{5F47EC23-694E-46C3-B761-E604054BDAFE}"/>
              </a:ext>
            </a:extLst>
          </p:cNvPr>
          <p:cNvSpPr/>
          <p:nvPr/>
        </p:nvSpPr>
        <p:spPr>
          <a:xfrm>
            <a:off x="5167314" y="2879726"/>
            <a:ext cx="1495425" cy="169863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38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638">
              <a:srgbClr val="FBE4D5"/>
            </a:gs>
            <a:gs pos="7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ลูกศรเชื่อมต่อแบบตรง 135">
            <a:extLst>
              <a:ext uri="{FF2B5EF4-FFF2-40B4-BE49-F238E27FC236}">
                <a16:creationId xmlns:a16="http://schemas.microsoft.com/office/drawing/2014/main" id="{75494845-14C0-48BD-A6ED-6EBFE3C89E69}"/>
              </a:ext>
            </a:extLst>
          </p:cNvPr>
          <p:cNvCxnSpPr/>
          <p:nvPr/>
        </p:nvCxnSpPr>
        <p:spPr>
          <a:xfrm flipV="1">
            <a:off x="9393238" y="3606801"/>
            <a:ext cx="0" cy="936625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8">
            <a:extLst>
              <a:ext uri="{FF2B5EF4-FFF2-40B4-BE49-F238E27FC236}">
                <a16:creationId xmlns:a16="http://schemas.microsoft.com/office/drawing/2014/main" id="{F7869AB7-09E9-43E6-8E4A-C9DBAC7F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26" y="965200"/>
            <a:ext cx="1547813" cy="927100"/>
          </a:xfrm>
          <a:prstGeom prst="rect">
            <a:avLst/>
          </a:prstGeom>
          <a:solidFill>
            <a:schemeClr val="bg1"/>
          </a:solidFill>
          <a:ln w="22225">
            <a:solidFill>
              <a:srgbClr val="92D050"/>
            </a:solidFill>
            <a:prstDash val="sysDash"/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ts val="1300"/>
              </a:lnSpc>
              <a:buNone/>
            </a:pPr>
            <a:endParaRPr lang="en-US" altLang="en-US" sz="2000" b="1">
              <a:solidFill>
                <a:srgbClr val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8" name="TextBox 3">
            <a:extLst>
              <a:ext uri="{FF2B5EF4-FFF2-40B4-BE49-F238E27FC236}">
                <a16:creationId xmlns:a16="http://schemas.microsoft.com/office/drawing/2014/main" id="{B8BA7F3F-EB59-4908-9396-D9BF8B45E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1211263"/>
            <a:ext cx="2024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en-US" sz="1800" b="1" spc="-4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คณะกรรมการประสาน</a:t>
            </a:r>
          </a:p>
          <a:p>
            <a:pPr algn="ctr">
              <a:defRPr/>
            </a:pPr>
            <a:r>
              <a:rPr lang="th-TH" altLang="en-US" sz="1800" b="1" spc="-4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แผนท้องถิ่นระดับจังหวัด</a:t>
            </a:r>
          </a:p>
        </p:txBody>
      </p:sp>
      <p:cxnSp>
        <p:nvCxnSpPr>
          <p:cNvPr id="105" name="ลูกศรเชื่อมต่อแบบตรง 135">
            <a:extLst>
              <a:ext uri="{FF2B5EF4-FFF2-40B4-BE49-F238E27FC236}">
                <a16:creationId xmlns:a16="http://schemas.microsoft.com/office/drawing/2014/main" id="{CE9B8DFE-A7C6-4456-845D-7C4504BE5A7E}"/>
              </a:ext>
            </a:extLst>
          </p:cNvPr>
          <p:cNvCxnSpPr/>
          <p:nvPr/>
        </p:nvCxnSpPr>
        <p:spPr>
          <a:xfrm flipV="1">
            <a:off x="8975725" y="1909764"/>
            <a:ext cx="0" cy="936625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Rectangle 8">
            <a:extLst>
              <a:ext uri="{FF2B5EF4-FFF2-40B4-BE49-F238E27FC236}">
                <a16:creationId xmlns:a16="http://schemas.microsoft.com/office/drawing/2014/main" id="{FAC0E44D-BE75-4978-A774-222C1D04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905001"/>
            <a:ext cx="1428750" cy="447675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ts val="1300"/>
              </a:lnSpc>
            </a:pPr>
            <a:endParaRPr lang="th-TH" altLang="en-US" sz="3600" b="1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ts val="1500"/>
              </a:lnSpc>
            </a:pPr>
            <a:r>
              <a:rPr lang="th-TH" altLang="en-US" sz="1600" b="1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</p:txBody>
      </p:sp>
      <p:sp>
        <p:nvSpPr>
          <p:cNvPr id="144" name="ลูกศรขวา 143">
            <a:extLst>
              <a:ext uri="{FF2B5EF4-FFF2-40B4-BE49-F238E27FC236}">
                <a16:creationId xmlns:a16="http://schemas.microsoft.com/office/drawing/2014/main" id="{90EEDE8A-2FA4-48D4-932E-F48B912CA8E4}"/>
              </a:ext>
            </a:extLst>
          </p:cNvPr>
          <p:cNvSpPr/>
          <p:nvPr/>
        </p:nvSpPr>
        <p:spPr>
          <a:xfrm rot="16200000">
            <a:off x="4751389" y="4078289"/>
            <a:ext cx="4175125" cy="6508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902AA3C-138A-47F4-83D4-DAC78A399C2C}"/>
              </a:ext>
            </a:extLst>
          </p:cNvPr>
          <p:cNvSpPr txBox="1"/>
          <p:nvPr/>
        </p:nvSpPr>
        <p:spPr>
          <a:xfrm>
            <a:off x="6248401" y="5513389"/>
            <a:ext cx="1209675" cy="512897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en-US" sz="2400" b="1" i="1" spc="-1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Bottom Up</a:t>
            </a:r>
            <a:endParaRPr lang="th-TH" sz="2400" b="1" i="1" spc="-1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84FCEC4-D321-4F99-ADD1-76F92CFF1C62}"/>
              </a:ext>
            </a:extLst>
          </p:cNvPr>
          <p:cNvSpPr txBox="1"/>
          <p:nvPr/>
        </p:nvSpPr>
        <p:spPr>
          <a:xfrm rot="16200000">
            <a:off x="5341938" y="3517679"/>
            <a:ext cx="2901950" cy="49891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en-US" sz="2000" b="1" i="1" spc="-1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One Plan</a:t>
            </a:r>
            <a:endParaRPr lang="th-TH" sz="2000" b="1" i="1" spc="-1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136" name="ลูกศรเชื่อมต่อแบบตรง 135">
            <a:extLst>
              <a:ext uri="{FF2B5EF4-FFF2-40B4-BE49-F238E27FC236}">
                <a16:creationId xmlns:a16="http://schemas.microsoft.com/office/drawing/2014/main" id="{CA95BB80-BC35-4394-B1FA-ECF68F9A8F0A}"/>
              </a:ext>
            </a:extLst>
          </p:cNvPr>
          <p:cNvCxnSpPr/>
          <p:nvPr/>
        </p:nvCxnSpPr>
        <p:spPr>
          <a:xfrm flipH="1" flipV="1">
            <a:off x="5561014" y="3354389"/>
            <a:ext cx="301625" cy="331787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924FC41-956D-440D-B3B0-4229F3DBDD05}"/>
              </a:ext>
            </a:extLst>
          </p:cNvPr>
          <p:cNvCxnSpPr/>
          <p:nvPr/>
        </p:nvCxnSpPr>
        <p:spPr>
          <a:xfrm rot="5400000">
            <a:off x="8436769" y="5183981"/>
            <a:ext cx="0" cy="9286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สี่เหลี่ยมผืนผ้า 67">
            <a:extLst>
              <a:ext uri="{FF2B5EF4-FFF2-40B4-BE49-F238E27FC236}">
                <a16:creationId xmlns:a16="http://schemas.microsoft.com/office/drawing/2014/main" id="{872EC694-51A5-45FE-BFD4-8881A1DF1FD2}"/>
              </a:ext>
            </a:extLst>
          </p:cNvPr>
          <p:cNvSpPr/>
          <p:nvPr/>
        </p:nvSpPr>
        <p:spPr>
          <a:xfrm rot="16200000">
            <a:off x="1403350" y="982663"/>
            <a:ext cx="1068388" cy="500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จังหวัด</a:t>
            </a:r>
          </a:p>
        </p:txBody>
      </p:sp>
      <p:sp>
        <p:nvSpPr>
          <p:cNvPr id="69" name="สี่เหลี่ยมผืนผ้า 68">
            <a:extLst>
              <a:ext uri="{FF2B5EF4-FFF2-40B4-BE49-F238E27FC236}">
                <a16:creationId xmlns:a16="http://schemas.microsoft.com/office/drawing/2014/main" id="{61E475F2-B668-40C9-83B1-33658C1E1D2D}"/>
              </a:ext>
            </a:extLst>
          </p:cNvPr>
          <p:cNvSpPr/>
          <p:nvPr/>
        </p:nvSpPr>
        <p:spPr>
          <a:xfrm rot="16200000">
            <a:off x="1301751" y="2828926"/>
            <a:ext cx="1246187" cy="500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อำเภอ</a:t>
            </a:r>
          </a:p>
        </p:txBody>
      </p:sp>
      <p:grpSp>
        <p:nvGrpSpPr>
          <p:cNvPr id="16398" name="กลุ่ม 53">
            <a:extLst>
              <a:ext uri="{FF2B5EF4-FFF2-40B4-BE49-F238E27FC236}">
                <a16:creationId xmlns:a16="http://schemas.microsoft.com/office/drawing/2014/main" id="{FF9FF5FA-282B-437A-A1E4-3445858824A1}"/>
              </a:ext>
            </a:extLst>
          </p:cNvPr>
          <p:cNvGrpSpPr>
            <a:grpSpLocks/>
          </p:cNvGrpSpPr>
          <p:nvPr/>
        </p:nvGrpSpPr>
        <p:grpSpPr bwMode="auto">
          <a:xfrm>
            <a:off x="4440239" y="681038"/>
            <a:ext cx="1284287" cy="1020762"/>
            <a:chOff x="3286113" y="3286124"/>
            <a:chExt cx="1310573" cy="929182"/>
          </a:xfrm>
        </p:grpSpPr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1F0393F1-A63B-4774-951A-3E1A1A5117D1}"/>
                </a:ext>
              </a:extLst>
            </p:cNvPr>
            <p:cNvSpPr/>
            <p:nvPr/>
          </p:nvSpPr>
          <p:spPr>
            <a:xfrm>
              <a:off x="3357393" y="3286124"/>
              <a:ext cx="1143714" cy="929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76" name="Rectangle 111">
              <a:extLst>
                <a:ext uri="{FF2B5EF4-FFF2-40B4-BE49-F238E27FC236}">
                  <a16:creationId xmlns:a16="http://schemas.microsoft.com/office/drawing/2014/main" id="{4CAE792C-8321-4554-B746-A641247AD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13" y="3534677"/>
              <a:ext cx="1310573" cy="66762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12700">
              <a:noFill/>
              <a:prstDash val="sysDot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th-TH" sz="2000" b="1" spc="-7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แผนพัฒนา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th-TH" sz="2000" b="1" spc="-7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จังหวัด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th-TH" sz="1400" spc="-7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76 แผน</a:t>
              </a:r>
            </a:p>
          </p:txBody>
        </p:sp>
      </p:grpSp>
      <p:sp>
        <p:nvSpPr>
          <p:cNvPr id="102" name="ลูกศรขวา 101">
            <a:extLst>
              <a:ext uri="{FF2B5EF4-FFF2-40B4-BE49-F238E27FC236}">
                <a16:creationId xmlns:a16="http://schemas.microsoft.com/office/drawing/2014/main" id="{5071C149-E8AC-450C-8884-9CED2EAA550D}"/>
              </a:ext>
            </a:extLst>
          </p:cNvPr>
          <p:cNvSpPr/>
          <p:nvPr/>
        </p:nvSpPr>
        <p:spPr>
          <a:xfrm rot="16200000">
            <a:off x="4668838" y="1943100"/>
            <a:ext cx="785812" cy="274638"/>
          </a:xfrm>
          <a:prstGeom prst="rightArrow">
            <a:avLst/>
          </a:prstGeom>
          <a:solidFill>
            <a:srgbClr val="B3423F"/>
          </a:solidFill>
          <a:ln>
            <a:solidFill>
              <a:srgbClr val="B34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grpSp>
        <p:nvGrpSpPr>
          <p:cNvPr id="16400" name="กลุ่ม 126">
            <a:extLst>
              <a:ext uri="{FF2B5EF4-FFF2-40B4-BE49-F238E27FC236}">
                <a16:creationId xmlns:a16="http://schemas.microsoft.com/office/drawing/2014/main" id="{EC4352FC-A2AF-4A39-8938-EDA0ED138E4C}"/>
              </a:ext>
            </a:extLst>
          </p:cNvPr>
          <p:cNvGrpSpPr>
            <a:grpSpLocks/>
          </p:cNvGrpSpPr>
          <p:nvPr/>
        </p:nvGrpSpPr>
        <p:grpSpPr bwMode="auto">
          <a:xfrm>
            <a:off x="7883526" y="4171950"/>
            <a:ext cx="1660525" cy="857250"/>
            <a:chOff x="5430566" y="5572139"/>
            <a:chExt cx="1662124" cy="928694"/>
          </a:xfrm>
        </p:grpSpPr>
        <p:sp>
          <p:nvSpPr>
            <p:cNvPr id="112" name="Rectangle 8">
              <a:extLst>
                <a:ext uri="{FF2B5EF4-FFF2-40B4-BE49-F238E27FC236}">
                  <a16:creationId xmlns:a16="http://schemas.microsoft.com/office/drawing/2014/main" id="{3677B324-C1B6-4923-A131-4DEDF74BE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3" y="5572139"/>
              <a:ext cx="1072595" cy="928694"/>
            </a:xfrm>
            <a:prstGeom prst="rect">
              <a:avLst/>
            </a:prstGeom>
            <a:ln w="19050"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lnSpc>
                  <a:spcPts val="1500"/>
                </a:lnSpc>
                <a:defRPr/>
              </a:pPr>
              <a:endParaRPr lang="th-TH" sz="16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id="{2F6FF3B6-24EB-494A-BA81-1A82947D3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566" y="5948777"/>
              <a:ext cx="1662124" cy="35599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19050">
              <a:noFill/>
              <a:prstDash val="sysDot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th-TH" sz="2000" b="1" spc="-7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แผน อบต./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th-TH" sz="2000" b="1" spc="-7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เทศบาลตำบล</a:t>
              </a:r>
            </a:p>
          </p:txBody>
        </p:sp>
      </p:grpSp>
      <p:sp>
        <p:nvSpPr>
          <p:cNvPr id="16401" name="Rectangle 8">
            <a:extLst>
              <a:ext uri="{FF2B5EF4-FFF2-40B4-BE49-F238E27FC236}">
                <a16:creationId xmlns:a16="http://schemas.microsoft.com/office/drawing/2014/main" id="{BA6B9D60-9813-483C-A83C-D04A6783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63" y="2452689"/>
            <a:ext cx="1547812" cy="1063625"/>
          </a:xfrm>
          <a:prstGeom prst="rect">
            <a:avLst/>
          </a:prstGeom>
          <a:solidFill>
            <a:schemeClr val="bg1"/>
          </a:solidFill>
          <a:ln w="22225">
            <a:solidFill>
              <a:srgbClr val="92D050"/>
            </a:solidFill>
            <a:prstDash val="sysDash"/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ts val="1300"/>
              </a:lnSpc>
              <a:buNone/>
            </a:pPr>
            <a:endParaRPr lang="en-US" altLang="en-US" sz="2000" b="1">
              <a:solidFill>
                <a:srgbClr val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7" name="สี่เหลี่ยมผืนผ้า 68">
            <a:extLst>
              <a:ext uri="{FF2B5EF4-FFF2-40B4-BE49-F238E27FC236}">
                <a16:creationId xmlns:a16="http://schemas.microsoft.com/office/drawing/2014/main" id="{BB2F6835-F552-4A55-BB60-75D95A11BEF0}"/>
              </a:ext>
            </a:extLst>
          </p:cNvPr>
          <p:cNvSpPr/>
          <p:nvPr/>
        </p:nvSpPr>
        <p:spPr>
          <a:xfrm rot="16200000">
            <a:off x="1412082" y="4201320"/>
            <a:ext cx="1000125" cy="500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ตำบล</a:t>
            </a:r>
          </a:p>
        </p:txBody>
      </p:sp>
      <p:sp>
        <p:nvSpPr>
          <p:cNvPr id="119" name="สี่เหลี่ยมผืนผ้า 68">
            <a:extLst>
              <a:ext uri="{FF2B5EF4-FFF2-40B4-BE49-F238E27FC236}">
                <a16:creationId xmlns:a16="http://schemas.microsoft.com/office/drawing/2014/main" id="{3A974D07-8742-45EF-B413-F748A40841CF}"/>
              </a:ext>
            </a:extLst>
          </p:cNvPr>
          <p:cNvSpPr/>
          <p:nvPr/>
        </p:nvSpPr>
        <p:spPr>
          <a:xfrm rot="16200000">
            <a:off x="1276350" y="5748338"/>
            <a:ext cx="1296988" cy="500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หมู่บ้าน/ชุมชน</a:t>
            </a:r>
          </a:p>
        </p:txBody>
      </p:sp>
      <p:sp>
        <p:nvSpPr>
          <p:cNvPr id="154" name="Rectangle 111">
            <a:extLst>
              <a:ext uri="{FF2B5EF4-FFF2-40B4-BE49-F238E27FC236}">
                <a16:creationId xmlns:a16="http://schemas.microsoft.com/office/drawing/2014/main" id="{90A7FBC0-B146-4B47-9AC9-D6FD7BAB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6" y="3873500"/>
            <a:ext cx="10826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300"/>
              </a:lnSpc>
              <a:defRPr/>
            </a:pPr>
            <a:r>
              <a:rPr lang="th-TH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เกินศักยภาพ</a:t>
            </a:r>
          </a:p>
        </p:txBody>
      </p:sp>
      <p:grpSp>
        <p:nvGrpSpPr>
          <p:cNvPr id="16405" name="กลุ่ม 126">
            <a:extLst>
              <a:ext uri="{FF2B5EF4-FFF2-40B4-BE49-F238E27FC236}">
                <a16:creationId xmlns:a16="http://schemas.microsoft.com/office/drawing/2014/main" id="{0DF4CE82-0966-4660-97DF-AB319BA33321}"/>
              </a:ext>
            </a:extLst>
          </p:cNvPr>
          <p:cNvGrpSpPr>
            <a:grpSpLocks/>
          </p:cNvGrpSpPr>
          <p:nvPr/>
        </p:nvGrpSpPr>
        <p:grpSpPr bwMode="auto">
          <a:xfrm>
            <a:off x="9288464" y="4160838"/>
            <a:ext cx="1214437" cy="857250"/>
            <a:chOff x="5673473" y="5572140"/>
            <a:chExt cx="1214446" cy="928694"/>
          </a:xfrm>
        </p:grpSpPr>
        <p:sp>
          <p:nvSpPr>
            <p:cNvPr id="131" name="Rectangle 8">
              <a:extLst>
                <a:ext uri="{FF2B5EF4-FFF2-40B4-BE49-F238E27FC236}">
                  <a16:creationId xmlns:a16="http://schemas.microsoft.com/office/drawing/2014/main" id="{1B6F1603-2FE4-42FF-83BA-97B1C3F90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4748" y="5572140"/>
              <a:ext cx="1071570" cy="928694"/>
            </a:xfrm>
            <a:prstGeom prst="rect">
              <a:avLst/>
            </a:prstGeom>
            <a:ln w="19050"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lnSpc>
                  <a:spcPts val="1500"/>
                </a:lnSpc>
                <a:defRPr/>
              </a:pPr>
              <a:endParaRPr lang="th-TH" sz="16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38" name="Rectangle 111">
              <a:extLst>
                <a:ext uri="{FF2B5EF4-FFF2-40B4-BE49-F238E27FC236}">
                  <a16:creationId xmlns:a16="http://schemas.microsoft.com/office/drawing/2014/main" id="{503A34E4-7882-406C-BACB-DD3D293FA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473" y="5979733"/>
              <a:ext cx="1214446" cy="3560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19050">
              <a:noFill/>
              <a:prstDash val="sysDot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75000"/>
                </a:lnSpc>
                <a:defRPr/>
              </a:pPr>
              <a:r>
                <a:rPr lang="th-TH" sz="2000" b="1" spc="-7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แผนเทศบาล</a:t>
              </a:r>
              <a:r>
                <a:rPr lang="th-TH" sz="2000" b="1" spc="-1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</a:p>
            <a:p>
              <a:pPr algn="ctr">
                <a:lnSpc>
                  <a:spcPct val="75000"/>
                </a:lnSpc>
                <a:defRPr/>
              </a:pPr>
              <a:r>
                <a:rPr lang="th-TH" sz="2000" b="1" spc="-1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(ทน./ทม.)</a:t>
              </a:r>
            </a:p>
            <a:p>
              <a:pPr algn="ctr">
                <a:lnSpc>
                  <a:spcPct val="75000"/>
                </a:lnSpc>
                <a:defRPr/>
              </a:pPr>
              <a:r>
                <a:rPr lang="th-TH" sz="1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5,694 แผนชุมชน</a:t>
              </a:r>
            </a:p>
          </p:txBody>
        </p:sp>
      </p:grpSp>
      <p:sp>
        <p:nvSpPr>
          <p:cNvPr id="146" name="Rectangle 8">
            <a:extLst>
              <a:ext uri="{FF2B5EF4-FFF2-40B4-BE49-F238E27FC236}">
                <a16:creationId xmlns:a16="http://schemas.microsoft.com/office/drawing/2014/main" id="{91C6E305-915D-4BB5-8E45-A448DB6BD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2468563"/>
            <a:ext cx="1428750" cy="1174750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ash"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ts val="1200"/>
              </a:lnSpc>
              <a:defRPr/>
            </a:pPr>
            <a:endParaRPr lang="th-TH" sz="1550" b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ts val="1500"/>
              </a:lnSpc>
              <a:defRPr/>
            </a:pPr>
            <a:r>
              <a:rPr lang="th-TH" sz="16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  <p:sp>
        <p:nvSpPr>
          <p:cNvPr id="140" name="Rectangle 111">
            <a:extLst>
              <a:ext uri="{FF2B5EF4-FFF2-40B4-BE49-F238E27FC236}">
                <a16:creationId xmlns:a16="http://schemas.microsoft.com/office/drawing/2014/main" id="{C3A4F989-CBEE-4E49-B126-884133DF6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3871914"/>
            <a:ext cx="1085850" cy="276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300"/>
              </a:lnSpc>
              <a:defRPr/>
            </a:pPr>
            <a:r>
              <a:rPr lang="th-TH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เกินศักยภาพ</a:t>
            </a:r>
          </a:p>
        </p:txBody>
      </p:sp>
      <p:sp>
        <p:nvSpPr>
          <p:cNvPr id="169" name="ลูกศรขวา 95">
            <a:extLst>
              <a:ext uri="{FF2B5EF4-FFF2-40B4-BE49-F238E27FC236}">
                <a16:creationId xmlns:a16="http://schemas.microsoft.com/office/drawing/2014/main" id="{0B09B0E6-24FB-4F7E-AD35-4203396A2F21}"/>
              </a:ext>
            </a:extLst>
          </p:cNvPr>
          <p:cNvSpPr/>
          <p:nvPr/>
        </p:nvSpPr>
        <p:spPr>
          <a:xfrm rot="16200000">
            <a:off x="4895851" y="3598864"/>
            <a:ext cx="339725" cy="231775"/>
          </a:xfrm>
          <a:prstGeom prst="rightArrow">
            <a:avLst/>
          </a:prstGeom>
          <a:solidFill>
            <a:srgbClr val="B3423F"/>
          </a:solidFill>
          <a:ln>
            <a:solidFill>
              <a:srgbClr val="B34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cxnSp>
        <p:nvCxnSpPr>
          <p:cNvPr id="157" name="ลูกศรเชื่อมต่อแบบตรง 156">
            <a:extLst>
              <a:ext uri="{FF2B5EF4-FFF2-40B4-BE49-F238E27FC236}">
                <a16:creationId xmlns:a16="http://schemas.microsoft.com/office/drawing/2014/main" id="{E34D350D-C24A-425D-A223-0FA60AB386F6}"/>
              </a:ext>
            </a:extLst>
          </p:cNvPr>
          <p:cNvCxnSpPr/>
          <p:nvPr/>
        </p:nvCxnSpPr>
        <p:spPr bwMode="auto">
          <a:xfrm flipH="1">
            <a:off x="5630864" y="3132138"/>
            <a:ext cx="2416175" cy="0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ลูกศรเชื่อมต่อแบบตรง 157">
            <a:extLst>
              <a:ext uri="{FF2B5EF4-FFF2-40B4-BE49-F238E27FC236}">
                <a16:creationId xmlns:a16="http://schemas.microsoft.com/office/drawing/2014/main" id="{C39EECAE-7728-45FC-948C-2B9FED68A71D}"/>
              </a:ext>
            </a:extLst>
          </p:cNvPr>
          <p:cNvCxnSpPr/>
          <p:nvPr/>
        </p:nvCxnSpPr>
        <p:spPr bwMode="auto">
          <a:xfrm flipV="1">
            <a:off x="5675313" y="2947988"/>
            <a:ext cx="2411412" cy="0"/>
          </a:xfrm>
          <a:prstGeom prst="straightConnector1">
            <a:avLst/>
          </a:prstGeom>
          <a:ln w="158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ลูกศรขวา 95">
            <a:extLst>
              <a:ext uri="{FF2B5EF4-FFF2-40B4-BE49-F238E27FC236}">
                <a16:creationId xmlns:a16="http://schemas.microsoft.com/office/drawing/2014/main" id="{0E8FF4F1-C639-4462-866F-FD25C8309BF3}"/>
              </a:ext>
            </a:extLst>
          </p:cNvPr>
          <p:cNvSpPr/>
          <p:nvPr/>
        </p:nvSpPr>
        <p:spPr>
          <a:xfrm rot="16200000">
            <a:off x="4906170" y="5010945"/>
            <a:ext cx="339725" cy="233363"/>
          </a:xfrm>
          <a:prstGeom prst="rightArrow">
            <a:avLst/>
          </a:prstGeom>
          <a:solidFill>
            <a:srgbClr val="B3423F"/>
          </a:solidFill>
          <a:ln>
            <a:solidFill>
              <a:srgbClr val="B34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cxnSp>
        <p:nvCxnSpPr>
          <p:cNvPr id="118" name="ลูกศรเชื่อมต่อแบบตรง 156">
            <a:extLst>
              <a:ext uri="{FF2B5EF4-FFF2-40B4-BE49-F238E27FC236}">
                <a16:creationId xmlns:a16="http://schemas.microsoft.com/office/drawing/2014/main" id="{4AA27FD5-49F9-4C89-89CC-A0BB933133D8}"/>
              </a:ext>
            </a:extLst>
          </p:cNvPr>
          <p:cNvCxnSpPr/>
          <p:nvPr/>
        </p:nvCxnSpPr>
        <p:spPr>
          <a:xfrm flipV="1">
            <a:off x="5664201" y="4494213"/>
            <a:ext cx="2487613" cy="11112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C3B09A6-7C53-44A1-A8A7-88104BA898A9}"/>
              </a:ext>
            </a:extLst>
          </p:cNvPr>
          <p:cNvCxnSpPr/>
          <p:nvPr/>
        </p:nvCxnSpPr>
        <p:spPr>
          <a:xfrm>
            <a:off x="7980363" y="4724400"/>
            <a:ext cx="0" cy="9286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0E69546-E6C7-471B-A90B-682E8E163923}"/>
              </a:ext>
            </a:extLst>
          </p:cNvPr>
          <p:cNvCxnSpPr/>
          <p:nvPr/>
        </p:nvCxnSpPr>
        <p:spPr>
          <a:xfrm flipV="1">
            <a:off x="8469313" y="5707063"/>
            <a:ext cx="754062" cy="11112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ลูกศรเชื่อมต่อแบบตรง 158">
            <a:extLst>
              <a:ext uri="{FF2B5EF4-FFF2-40B4-BE49-F238E27FC236}">
                <a16:creationId xmlns:a16="http://schemas.microsoft.com/office/drawing/2014/main" id="{C2BD405B-3550-4C71-9E03-875F9333BBCD}"/>
              </a:ext>
            </a:extLst>
          </p:cNvPr>
          <p:cNvCxnSpPr/>
          <p:nvPr/>
        </p:nvCxnSpPr>
        <p:spPr>
          <a:xfrm flipH="1" flipV="1">
            <a:off x="5580063" y="4716463"/>
            <a:ext cx="2405062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16" name="Group 1">
            <a:extLst>
              <a:ext uri="{FF2B5EF4-FFF2-40B4-BE49-F238E27FC236}">
                <a16:creationId xmlns:a16="http://schemas.microsoft.com/office/drawing/2014/main" id="{AFCE1B4A-2C84-458C-AF9B-4238F38FCD32}"/>
              </a:ext>
            </a:extLst>
          </p:cNvPr>
          <p:cNvGrpSpPr>
            <a:grpSpLocks/>
          </p:cNvGrpSpPr>
          <p:nvPr/>
        </p:nvGrpSpPr>
        <p:grpSpPr bwMode="auto">
          <a:xfrm>
            <a:off x="8083550" y="5326063"/>
            <a:ext cx="1214438" cy="887412"/>
            <a:chOff x="6264941" y="5221646"/>
            <a:chExt cx="1214437" cy="887518"/>
          </a:xfrm>
        </p:grpSpPr>
        <p:sp>
          <p:nvSpPr>
            <p:cNvPr id="164" name="Rectangle 8">
              <a:extLst>
                <a:ext uri="{FF2B5EF4-FFF2-40B4-BE49-F238E27FC236}">
                  <a16:creationId xmlns:a16="http://schemas.microsoft.com/office/drawing/2014/main" id="{721E0F8D-4428-47D0-BC96-D1B918B52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3204" y="5221646"/>
              <a:ext cx="1049336" cy="835125"/>
            </a:xfrm>
            <a:prstGeom prst="rect">
              <a:avLst/>
            </a:prstGeom>
            <a:ln w="19050"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lnSpc>
                  <a:spcPts val="1500"/>
                </a:lnSpc>
                <a:defRPr/>
              </a:pPr>
              <a:endParaRPr lang="th-TH" sz="16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5" name="Rectangle 111">
              <a:extLst>
                <a:ext uri="{FF2B5EF4-FFF2-40B4-BE49-F238E27FC236}">
                  <a16:creationId xmlns:a16="http://schemas.microsoft.com/office/drawing/2014/main" id="{55453B6C-ACA7-44BD-9C54-A98D20671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4941" y="5694778"/>
              <a:ext cx="1214437" cy="41438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19050">
              <a:noFill/>
              <a:prstDash val="sysDot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แผนชุมชน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th-TH" sz="1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188 แผน (16 ทต.)</a:t>
              </a:r>
            </a:p>
            <a:p>
              <a:pPr algn="ctr">
                <a:lnSpc>
                  <a:spcPct val="85000"/>
                </a:lnSpc>
                <a:defRPr/>
              </a:pPr>
              <a:endPara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cxnSp>
        <p:nvCxnSpPr>
          <p:cNvPr id="141" name="ลูกศรเชื่อมต่อแบบตรง 156">
            <a:extLst>
              <a:ext uri="{FF2B5EF4-FFF2-40B4-BE49-F238E27FC236}">
                <a16:creationId xmlns:a16="http://schemas.microsoft.com/office/drawing/2014/main" id="{9524CD6C-4B0E-4997-AD65-E5AC322C63F2}"/>
              </a:ext>
            </a:extLst>
          </p:cNvPr>
          <p:cNvCxnSpPr/>
          <p:nvPr/>
        </p:nvCxnSpPr>
        <p:spPr bwMode="auto">
          <a:xfrm flipH="1" flipV="1">
            <a:off x="5680075" y="1357313"/>
            <a:ext cx="2406650" cy="0"/>
          </a:xfrm>
          <a:prstGeom prst="straightConnector1">
            <a:avLst/>
          </a:prstGeom>
          <a:ln w="158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ลูกศรเชื่อมต่อแบบตรง 157">
            <a:extLst>
              <a:ext uri="{FF2B5EF4-FFF2-40B4-BE49-F238E27FC236}">
                <a16:creationId xmlns:a16="http://schemas.microsoft.com/office/drawing/2014/main" id="{BE8211EE-B559-40F5-B95A-76B791899399}"/>
              </a:ext>
            </a:extLst>
          </p:cNvPr>
          <p:cNvCxnSpPr/>
          <p:nvPr/>
        </p:nvCxnSpPr>
        <p:spPr bwMode="auto">
          <a:xfrm>
            <a:off x="5656264" y="1096963"/>
            <a:ext cx="2452687" cy="0"/>
          </a:xfrm>
          <a:prstGeom prst="straightConnector1">
            <a:avLst/>
          </a:prstGeom>
          <a:ln w="158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9" name="TextBox 128">
            <a:extLst>
              <a:ext uri="{FF2B5EF4-FFF2-40B4-BE49-F238E27FC236}">
                <a16:creationId xmlns:a16="http://schemas.microsoft.com/office/drawing/2014/main" id="{059A77E2-74E6-429A-8708-58326506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9" y="2438400"/>
            <a:ext cx="12969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ts val="1300"/>
              </a:lnSpc>
            </a:pPr>
            <a:endParaRPr lang="th-TH" altLang="en-US" sz="2400" b="1">
              <a:solidFill>
                <a:srgbClr val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ts val="1300"/>
              </a:lnSpc>
            </a:pPr>
            <a:r>
              <a:rPr lang="th-TH" altLang="en-US" sz="3600" b="1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ก.บ.อ.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5E1B562-B4FF-401A-B608-92F7A2D4F648}"/>
              </a:ext>
            </a:extLst>
          </p:cNvPr>
          <p:cNvSpPr txBox="1"/>
          <p:nvPr/>
        </p:nvSpPr>
        <p:spPr>
          <a:xfrm>
            <a:off x="2335213" y="5514976"/>
            <a:ext cx="1365250" cy="301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th-TH" sz="2400" b="1" spc="-1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กม./คกก.ชุมชน</a:t>
            </a:r>
          </a:p>
        </p:txBody>
      </p:sp>
      <p:sp>
        <p:nvSpPr>
          <p:cNvPr id="16421" name="Rectangle 8">
            <a:extLst>
              <a:ext uri="{FF2B5EF4-FFF2-40B4-BE49-F238E27FC236}">
                <a16:creationId xmlns:a16="http://schemas.microsoft.com/office/drawing/2014/main" id="{C6188CEF-6F8A-49B4-8D17-780AEE68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5405438"/>
            <a:ext cx="1428750" cy="1339850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ts val="1200"/>
              </a:lnSpc>
            </a:pPr>
            <a:endParaRPr lang="en-US" altLang="en-US" sz="1600" b="1">
              <a:solidFill>
                <a:srgbClr val="0070C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9" name="วงรี 74">
            <a:extLst>
              <a:ext uri="{FF2B5EF4-FFF2-40B4-BE49-F238E27FC236}">
                <a16:creationId xmlns:a16="http://schemas.microsoft.com/office/drawing/2014/main" id="{040D4115-F0B6-415D-B9C6-66F6E03F38FA}"/>
              </a:ext>
            </a:extLst>
          </p:cNvPr>
          <p:cNvSpPr/>
          <p:nvPr/>
        </p:nvSpPr>
        <p:spPr bwMode="auto">
          <a:xfrm>
            <a:off x="4492626" y="2479676"/>
            <a:ext cx="1120775" cy="1020763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68" name="วงรี 74">
            <a:extLst>
              <a:ext uri="{FF2B5EF4-FFF2-40B4-BE49-F238E27FC236}">
                <a16:creationId xmlns:a16="http://schemas.microsoft.com/office/drawing/2014/main" id="{95573BB1-0E1C-4BB5-808D-0176A69F75B2}"/>
              </a:ext>
            </a:extLst>
          </p:cNvPr>
          <p:cNvSpPr/>
          <p:nvPr/>
        </p:nvSpPr>
        <p:spPr bwMode="auto">
          <a:xfrm>
            <a:off x="4492626" y="3911601"/>
            <a:ext cx="1120775" cy="1020763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71" name="Rectangle 111">
            <a:extLst>
              <a:ext uri="{FF2B5EF4-FFF2-40B4-BE49-F238E27FC236}">
                <a16:creationId xmlns:a16="http://schemas.microsoft.com/office/drawing/2014/main" id="{0D6965F6-20FB-4014-A7FC-17EEDFE4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2735264"/>
            <a:ext cx="1284288" cy="733425"/>
          </a:xfrm>
          <a:prstGeom prst="rect">
            <a:avLst/>
          </a:prstGeom>
          <a:solidFill>
            <a:schemeClr val="lt1">
              <a:alpha val="0"/>
            </a:schemeClr>
          </a:solidFill>
          <a:ln w="1270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th-TH" sz="2000" b="1" spc="-7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แผนพัฒนา</a:t>
            </a:r>
          </a:p>
          <a:p>
            <a:pPr algn="ctr">
              <a:lnSpc>
                <a:spcPct val="80000"/>
              </a:lnSpc>
              <a:defRPr/>
            </a:pPr>
            <a:r>
              <a:rPr lang="th-TH" sz="2000" b="1" spc="-7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อำเภอ</a:t>
            </a:r>
          </a:p>
          <a:p>
            <a:pPr algn="ctr">
              <a:lnSpc>
                <a:spcPct val="80000"/>
              </a:lnSpc>
              <a:defRPr/>
            </a:pPr>
            <a:r>
              <a:rPr lang="th-TH" sz="1400" spc="-7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878 แผน</a:t>
            </a:r>
          </a:p>
        </p:txBody>
      </p:sp>
      <p:sp>
        <p:nvSpPr>
          <p:cNvPr id="176" name="Rectangle 111">
            <a:extLst>
              <a:ext uri="{FF2B5EF4-FFF2-40B4-BE49-F238E27FC236}">
                <a16:creationId xmlns:a16="http://schemas.microsoft.com/office/drawing/2014/main" id="{CC7C6105-2CD1-4AD1-A5BA-E34DD5760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4" y="4151314"/>
            <a:ext cx="1285875" cy="733425"/>
          </a:xfrm>
          <a:prstGeom prst="rect">
            <a:avLst/>
          </a:prstGeom>
          <a:solidFill>
            <a:schemeClr val="lt1">
              <a:alpha val="0"/>
            </a:schemeClr>
          </a:solidFill>
          <a:ln w="1270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th-TH" sz="2000" b="1" spc="-7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แผนพัฒนา</a:t>
            </a:r>
            <a:r>
              <a:rPr lang="th-TH" sz="2000" b="1" spc="-1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ตำบล</a:t>
            </a:r>
          </a:p>
          <a:p>
            <a:pPr algn="ctr">
              <a:lnSpc>
                <a:spcPct val="80000"/>
              </a:lnSpc>
              <a:defRPr/>
            </a:pPr>
            <a:r>
              <a:rPr lang="th-TH" sz="1400" spc="-1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7,036 แผน</a:t>
            </a:r>
          </a:p>
        </p:txBody>
      </p:sp>
      <p:sp>
        <p:nvSpPr>
          <p:cNvPr id="15398" name="TextBox 3">
            <a:extLst>
              <a:ext uri="{FF2B5EF4-FFF2-40B4-BE49-F238E27FC236}">
                <a16:creationId xmlns:a16="http://schemas.microsoft.com/office/drawing/2014/main" id="{B3CB0A61-F7C1-4F8D-A8DE-2CD06F7DB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2798763"/>
            <a:ext cx="2024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en-US" sz="1800" b="1" spc="-5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คณะกรรมการประสาน</a:t>
            </a:r>
          </a:p>
          <a:p>
            <a:pPr algn="ctr">
              <a:defRPr/>
            </a:pPr>
            <a:r>
              <a:rPr lang="th-TH" altLang="en-US" sz="1800" b="1" spc="-5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แผนท้องถิ่นระดับอำเภอ</a:t>
            </a:r>
          </a:p>
        </p:txBody>
      </p:sp>
      <p:sp>
        <p:nvSpPr>
          <p:cNvPr id="16427" name="TextBox 181">
            <a:extLst>
              <a:ext uri="{FF2B5EF4-FFF2-40B4-BE49-F238E27FC236}">
                <a16:creationId xmlns:a16="http://schemas.microsoft.com/office/drawing/2014/main" id="{C26A363B-C522-49CA-B0F1-11BC43226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1" y="315913"/>
            <a:ext cx="116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altLang="en-US" sz="2000" b="1">
                <a:solidFill>
                  <a:srgbClr val="1025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กลไก</a:t>
            </a:r>
            <a:endParaRPr lang="en-US" altLang="en-US" sz="2000" b="1">
              <a:solidFill>
                <a:srgbClr val="1025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428" name="TextBox 182">
            <a:extLst>
              <a:ext uri="{FF2B5EF4-FFF2-40B4-BE49-F238E27FC236}">
                <a16:creationId xmlns:a16="http://schemas.microsoft.com/office/drawing/2014/main" id="{DC397FDF-BA07-4330-9823-2BE2CA78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6" y="331788"/>
            <a:ext cx="142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altLang="en-US" sz="2000" b="1">
                <a:solidFill>
                  <a:srgbClr val="1025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</a:t>
            </a:r>
            <a:endParaRPr lang="en-US" altLang="en-US" sz="2000" b="1">
              <a:solidFill>
                <a:srgbClr val="1025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8" name="ลูกศรเชื่อมต่อแบบตรง 158">
            <a:extLst>
              <a:ext uri="{FF2B5EF4-FFF2-40B4-BE49-F238E27FC236}">
                <a16:creationId xmlns:a16="http://schemas.microsoft.com/office/drawing/2014/main" id="{D2C88386-11C6-4302-9F77-61B9B5CF1867}"/>
              </a:ext>
            </a:extLst>
          </p:cNvPr>
          <p:cNvCxnSpPr/>
          <p:nvPr/>
        </p:nvCxnSpPr>
        <p:spPr>
          <a:xfrm flipV="1">
            <a:off x="9301163" y="5021264"/>
            <a:ext cx="0" cy="144462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0" name="TextBox 70">
            <a:extLst>
              <a:ext uri="{FF2B5EF4-FFF2-40B4-BE49-F238E27FC236}">
                <a16:creationId xmlns:a16="http://schemas.microsoft.com/office/drawing/2014/main" id="{62BB69F4-24B4-43A3-B3FE-6AEDC48B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6" y="323850"/>
            <a:ext cx="116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altLang="en-US" sz="2000" b="1">
                <a:solidFill>
                  <a:srgbClr val="1025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endParaRPr lang="en-US" altLang="en-US" sz="2000" b="1">
              <a:solidFill>
                <a:srgbClr val="10253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1" name="วงรี 86">
            <a:extLst>
              <a:ext uri="{FF2B5EF4-FFF2-40B4-BE49-F238E27FC236}">
                <a16:creationId xmlns:a16="http://schemas.microsoft.com/office/drawing/2014/main" id="{641E32E2-278D-4979-8886-3F3BB6B1112C}"/>
              </a:ext>
            </a:extLst>
          </p:cNvPr>
          <p:cNvSpPr/>
          <p:nvPr/>
        </p:nvSpPr>
        <p:spPr bwMode="auto">
          <a:xfrm>
            <a:off x="4562476" y="5233989"/>
            <a:ext cx="1038225" cy="94297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78" name="Rectangle 111">
            <a:extLst>
              <a:ext uri="{FF2B5EF4-FFF2-40B4-BE49-F238E27FC236}">
                <a16:creationId xmlns:a16="http://schemas.microsoft.com/office/drawing/2014/main" id="{62A8B2B6-0BD8-47AE-8750-C0AFB67D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5440364"/>
            <a:ext cx="1285875" cy="733425"/>
          </a:xfrm>
          <a:prstGeom prst="rect">
            <a:avLst/>
          </a:prstGeom>
          <a:solidFill>
            <a:schemeClr val="lt1">
              <a:alpha val="0"/>
            </a:schemeClr>
          </a:solidFill>
          <a:ln w="1270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th-TH" b="1" spc="-7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แผนพัฒนา</a:t>
            </a:r>
          </a:p>
          <a:p>
            <a:pPr algn="ctr">
              <a:lnSpc>
                <a:spcPct val="70000"/>
              </a:lnSpc>
              <a:defRPr/>
            </a:pPr>
            <a:r>
              <a:rPr lang="th-TH" b="1" spc="-7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หมู่บ้าน</a:t>
            </a:r>
          </a:p>
          <a:p>
            <a:pPr algn="ctr">
              <a:lnSpc>
                <a:spcPct val="70000"/>
              </a:lnSpc>
              <a:defRPr/>
            </a:pPr>
            <a:r>
              <a:rPr lang="th-TH" sz="1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74,655 แผน</a:t>
            </a:r>
          </a:p>
        </p:txBody>
      </p:sp>
      <p:grpSp>
        <p:nvGrpSpPr>
          <p:cNvPr id="16433" name="กลุ่ม 126">
            <a:extLst>
              <a:ext uri="{FF2B5EF4-FFF2-40B4-BE49-F238E27FC236}">
                <a16:creationId xmlns:a16="http://schemas.microsoft.com/office/drawing/2014/main" id="{B585F6A2-0B88-4172-A526-5F253EB2C8A8}"/>
              </a:ext>
            </a:extLst>
          </p:cNvPr>
          <p:cNvGrpSpPr>
            <a:grpSpLocks/>
          </p:cNvGrpSpPr>
          <p:nvPr/>
        </p:nvGrpSpPr>
        <p:grpSpPr bwMode="auto">
          <a:xfrm>
            <a:off x="8194675" y="647700"/>
            <a:ext cx="1562100" cy="319088"/>
            <a:chOff x="4732844" y="5606909"/>
            <a:chExt cx="2053686" cy="893925"/>
          </a:xfrm>
        </p:grpSpPr>
        <p:sp>
          <p:nvSpPr>
            <p:cNvPr id="194" name="Rectangle 8">
              <a:extLst>
                <a:ext uri="{FF2B5EF4-FFF2-40B4-BE49-F238E27FC236}">
                  <a16:creationId xmlns:a16="http://schemas.microsoft.com/office/drawing/2014/main" id="{C13B0098-C56A-42D6-AA8F-E9C204B8D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844" y="5606909"/>
              <a:ext cx="2053686" cy="893925"/>
            </a:xfrm>
            <a:prstGeom prst="rect">
              <a:avLst/>
            </a:prstGeom>
            <a:ln w="19050"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lnSpc>
                  <a:spcPts val="1500"/>
                </a:lnSpc>
                <a:defRPr/>
              </a:pPr>
              <a:endParaRPr lang="th-TH" sz="16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5" name="Rectangle 111">
              <a:extLst>
                <a:ext uri="{FF2B5EF4-FFF2-40B4-BE49-F238E27FC236}">
                  <a16:creationId xmlns:a16="http://schemas.microsoft.com/office/drawing/2014/main" id="{E99E5C19-ACFA-4049-B66A-5432660A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5741" y="5869306"/>
              <a:ext cx="1214680" cy="36023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19050">
              <a:noFill/>
              <a:prstDash val="sysDot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แผน อบจ.</a:t>
              </a:r>
            </a:p>
          </p:txBody>
        </p:sp>
      </p:grpSp>
      <p:sp>
        <p:nvSpPr>
          <p:cNvPr id="71732" name="TextBox 1">
            <a:extLst>
              <a:ext uri="{FF2B5EF4-FFF2-40B4-BE49-F238E27FC236}">
                <a16:creationId xmlns:a16="http://schemas.microsoft.com/office/drawing/2014/main" id="{87C3A5FE-7102-4E11-9387-11A7CA0FE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4" y="2844801"/>
            <a:ext cx="16589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h-TH" altLang="en-US" sz="140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จัดทำแผนพัฒนาอำเภอ</a:t>
            </a:r>
          </a:p>
          <a:p>
            <a:pPr algn="ctr">
              <a:lnSpc>
                <a:spcPct val="90000"/>
              </a:lnSpc>
              <a:defRPr/>
            </a:pPr>
            <a:r>
              <a:rPr lang="th-TH" altLang="en-US" sz="1400" spc="-5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แผนความต้องการระดับอำเภอ </a:t>
            </a:r>
            <a:r>
              <a:rPr lang="th-TH" altLang="en-US" sz="140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และบัญชีประสานโครงการพัฒนา</a:t>
            </a:r>
          </a:p>
        </p:txBody>
      </p:sp>
      <p:sp>
        <p:nvSpPr>
          <p:cNvPr id="16435" name="TextBox 1">
            <a:extLst>
              <a:ext uri="{FF2B5EF4-FFF2-40B4-BE49-F238E27FC236}">
                <a16:creationId xmlns:a16="http://schemas.microsoft.com/office/drawing/2014/main" id="{742C24A2-3BC5-4A21-A2CC-2B25A1151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824539"/>
            <a:ext cx="1576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en-US" sz="1600" b="1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คณะกรรมการหมู่บ้าน</a:t>
            </a:r>
            <a:r>
              <a:rPr lang="th-TH" altLang="en-US" sz="140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จัดทำแผนพัฒนาหมู่บ้าน</a:t>
            </a:r>
            <a:r>
              <a:rPr lang="th-TH" altLang="en-US" sz="1600" b="1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คณะกรรมการชุมชน</a:t>
            </a:r>
          </a:p>
          <a:p>
            <a:pPr algn="ctr">
              <a:lnSpc>
                <a:spcPct val="90000"/>
              </a:lnSpc>
            </a:pPr>
            <a:r>
              <a:rPr lang="th-TH" altLang="en-US" sz="140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จัดทำแผนชุมชน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D274DBB-CDF9-4C4C-BEE4-081D5DD07A1A}"/>
              </a:ext>
            </a:extLst>
          </p:cNvPr>
          <p:cNvCxnSpPr/>
          <p:nvPr/>
        </p:nvCxnSpPr>
        <p:spPr>
          <a:xfrm>
            <a:off x="2308226" y="2855913"/>
            <a:ext cx="141446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4D9AB894-49E6-44CF-82CF-22B829586F8B}"/>
              </a:ext>
            </a:extLst>
          </p:cNvPr>
          <p:cNvCxnSpPr/>
          <p:nvPr/>
        </p:nvCxnSpPr>
        <p:spPr>
          <a:xfrm>
            <a:off x="2317751" y="5815013"/>
            <a:ext cx="141446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8" name="Rectangle 8">
            <a:extLst>
              <a:ext uri="{FF2B5EF4-FFF2-40B4-BE49-F238E27FC236}">
                <a16:creationId xmlns:a16="http://schemas.microsoft.com/office/drawing/2014/main" id="{8AC25A0E-F382-4607-B370-DEAEF5748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9" y="3922713"/>
            <a:ext cx="1438275" cy="1071562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ts val="1200"/>
              </a:lnSpc>
            </a:pPr>
            <a:endParaRPr lang="en-US" altLang="en-US" sz="1600" b="1">
              <a:solidFill>
                <a:srgbClr val="0070C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439" name="TextBox 131">
            <a:extLst>
              <a:ext uri="{FF2B5EF4-FFF2-40B4-BE49-F238E27FC236}">
                <a16:creationId xmlns:a16="http://schemas.microsoft.com/office/drawing/2014/main" id="{28111895-E68C-4DEA-A3D5-EA1A5B71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6" y="4044951"/>
            <a:ext cx="1154113" cy="3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th-TH" altLang="en-US" sz="3600" b="1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ก.บ.ต.</a:t>
            </a:r>
          </a:p>
        </p:txBody>
      </p:sp>
      <p:sp>
        <p:nvSpPr>
          <p:cNvPr id="16440" name="TextBox 1">
            <a:extLst>
              <a:ext uri="{FF2B5EF4-FFF2-40B4-BE49-F238E27FC236}">
                <a16:creationId xmlns:a16="http://schemas.microsoft.com/office/drawing/2014/main" id="{F087BC26-05AB-43F4-B4B4-2FBBC7FDF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294189"/>
            <a:ext cx="15621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en-US" sz="160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จัดทำแผนพัฒนาตำบล</a:t>
            </a:r>
          </a:p>
          <a:p>
            <a:pPr algn="ctr">
              <a:lnSpc>
                <a:spcPct val="90000"/>
              </a:lnSpc>
            </a:pPr>
            <a:r>
              <a:rPr lang="th-TH" altLang="en-US" sz="160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และบัญชีประสานโครงการพัฒนา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6B05248-5BEB-4C7B-BF3A-806D2E21182E}"/>
              </a:ext>
            </a:extLst>
          </p:cNvPr>
          <p:cNvCxnSpPr/>
          <p:nvPr/>
        </p:nvCxnSpPr>
        <p:spPr>
          <a:xfrm>
            <a:off x="2305051" y="4319588"/>
            <a:ext cx="141446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ลูกศรขวา 95">
            <a:extLst>
              <a:ext uri="{FF2B5EF4-FFF2-40B4-BE49-F238E27FC236}">
                <a16:creationId xmlns:a16="http://schemas.microsoft.com/office/drawing/2014/main" id="{8606A856-F9F8-4F9B-A0C7-6839CA067FE8}"/>
              </a:ext>
            </a:extLst>
          </p:cNvPr>
          <p:cNvSpPr/>
          <p:nvPr/>
        </p:nvSpPr>
        <p:spPr>
          <a:xfrm rot="16200000">
            <a:off x="8563769" y="6190457"/>
            <a:ext cx="214313" cy="285750"/>
          </a:xfrm>
          <a:prstGeom prst="rightArrow">
            <a:avLst/>
          </a:prstGeom>
          <a:solidFill>
            <a:srgbClr val="B3423F"/>
          </a:solidFill>
          <a:ln>
            <a:solidFill>
              <a:srgbClr val="B34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24" name="ลูกศรขวา 95">
            <a:extLst>
              <a:ext uri="{FF2B5EF4-FFF2-40B4-BE49-F238E27FC236}">
                <a16:creationId xmlns:a16="http://schemas.microsoft.com/office/drawing/2014/main" id="{318E3DF8-4D1E-41CA-AF1D-A8B0E06074ED}"/>
              </a:ext>
            </a:extLst>
          </p:cNvPr>
          <p:cNvSpPr/>
          <p:nvPr/>
        </p:nvSpPr>
        <p:spPr>
          <a:xfrm rot="16200000">
            <a:off x="4971257" y="6190457"/>
            <a:ext cx="214313" cy="285750"/>
          </a:xfrm>
          <a:prstGeom prst="rightArrow">
            <a:avLst/>
          </a:prstGeom>
          <a:solidFill>
            <a:srgbClr val="B3423F"/>
          </a:solidFill>
          <a:ln>
            <a:solidFill>
              <a:srgbClr val="B34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cxnSp>
        <p:nvCxnSpPr>
          <p:cNvPr id="145" name="ลูกศรเชื่อมต่อแบบตรง 158">
            <a:extLst>
              <a:ext uri="{FF2B5EF4-FFF2-40B4-BE49-F238E27FC236}">
                <a16:creationId xmlns:a16="http://schemas.microsoft.com/office/drawing/2014/main" id="{4BEB7D2B-9745-4768-BEC9-782706E18E2C}"/>
              </a:ext>
            </a:extLst>
          </p:cNvPr>
          <p:cNvCxnSpPr/>
          <p:nvPr/>
        </p:nvCxnSpPr>
        <p:spPr>
          <a:xfrm>
            <a:off x="5707063" y="4872038"/>
            <a:ext cx="2444750" cy="0"/>
          </a:xfrm>
          <a:prstGeom prst="straightConnector1">
            <a:avLst/>
          </a:prstGeom>
          <a:ln w="15875">
            <a:solidFill>
              <a:schemeClr val="tx2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6D6165E-4A56-44E8-9FBC-A7E4BD49E675}"/>
              </a:ext>
            </a:extLst>
          </p:cNvPr>
          <p:cNvCxnSpPr/>
          <p:nvPr/>
        </p:nvCxnSpPr>
        <p:spPr>
          <a:xfrm>
            <a:off x="5711825" y="4872038"/>
            <a:ext cx="0" cy="1554162"/>
          </a:xfrm>
          <a:prstGeom prst="line">
            <a:avLst/>
          </a:prstGeom>
          <a:ln w="158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11">
            <a:extLst>
              <a:ext uri="{FF2B5EF4-FFF2-40B4-BE49-F238E27FC236}">
                <a16:creationId xmlns:a16="http://schemas.microsoft.com/office/drawing/2014/main" id="{58B95FB4-2825-44D2-8A1C-40A3C040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9" y="6464301"/>
            <a:ext cx="5322887" cy="339725"/>
          </a:xfrm>
          <a:prstGeom prst="rect">
            <a:avLst/>
          </a:prstGeom>
          <a:solidFill>
            <a:srgbClr val="FFFFB7">
              <a:alpha val="75000"/>
            </a:srgbClr>
          </a:solidFill>
          <a:ln w="9525" algn="ctr">
            <a:solidFill>
              <a:srgbClr val="FFFFB7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5000"/>
              </a:lnSpc>
              <a:defRPr/>
            </a:pPr>
            <a:endParaRPr lang="th-TH" sz="2400" b="1" spc="-7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7" name="TextBox 3">
            <a:extLst>
              <a:ext uri="{FF2B5EF4-FFF2-40B4-BE49-F238E27FC236}">
                <a16:creationId xmlns:a16="http://schemas.microsoft.com/office/drawing/2014/main" id="{B91FE362-2DA4-4415-903E-C8205D85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6516688"/>
            <a:ext cx="5084762" cy="35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65000"/>
              </a:lnSpc>
              <a:defRPr/>
            </a:pPr>
            <a:r>
              <a:rPr lang="th-TH" sz="2400" b="1" spc="-7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หมู่บ้าน/ชุมชน/อปท. ในพื้นที่ จัดประชุมประชาคมร่วมกัน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D7374F-3971-4E70-8CEA-25E0E5585365}"/>
              </a:ext>
            </a:extLst>
          </p:cNvPr>
          <p:cNvSpPr txBox="1"/>
          <p:nvPr/>
        </p:nvSpPr>
        <p:spPr>
          <a:xfrm>
            <a:off x="4491038" y="5202239"/>
            <a:ext cx="11922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spc="-100" dirty="0">
                <a:solidFill>
                  <a:srgbClr val="F79646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ม.ค. – ก.พ.</a:t>
            </a:r>
            <a:endParaRPr lang="en-US" b="1" spc="-100" dirty="0">
              <a:solidFill>
                <a:srgbClr val="F79646">
                  <a:lumMod val="75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0EDB51-3300-46D2-BD8E-88E4C8C281D7}"/>
              </a:ext>
            </a:extLst>
          </p:cNvPr>
          <p:cNvSpPr txBox="1"/>
          <p:nvPr/>
        </p:nvSpPr>
        <p:spPr>
          <a:xfrm>
            <a:off x="4462463" y="3949700"/>
            <a:ext cx="11922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spc="-100" dirty="0">
                <a:solidFill>
                  <a:srgbClr val="F79646">
                    <a:lumMod val="7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มี.ค. – เม.ย.</a:t>
            </a:r>
            <a:endParaRPr lang="en-US" b="1" spc="-100" dirty="0">
              <a:solidFill>
                <a:srgbClr val="F79646">
                  <a:lumMod val="75000"/>
                </a:srgb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2355AD1-EF56-40D2-ACEA-822251844317}"/>
              </a:ext>
            </a:extLst>
          </p:cNvPr>
          <p:cNvSpPr txBox="1"/>
          <p:nvPr/>
        </p:nvSpPr>
        <p:spPr>
          <a:xfrm>
            <a:off x="4471988" y="2471738"/>
            <a:ext cx="11922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spc="-50" dirty="0">
                <a:solidFill>
                  <a:srgbClr val="F79646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พ.ค. – มิ.ย.</a:t>
            </a:r>
            <a:endParaRPr lang="en-US" b="1" spc="-50" dirty="0">
              <a:solidFill>
                <a:srgbClr val="F79646">
                  <a:lumMod val="75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451" name="TextBox 82">
            <a:extLst>
              <a:ext uri="{FF2B5EF4-FFF2-40B4-BE49-F238E27FC236}">
                <a16:creationId xmlns:a16="http://schemas.microsoft.com/office/drawing/2014/main" id="{201A4848-BA7C-490A-B8A7-D9D10A5C7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6" y="4100514"/>
            <a:ext cx="119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en-US" b="1" dirty="0">
                <a:solidFill>
                  <a:srgbClr val="E46C0A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มี.ค. – เม.ย.</a:t>
            </a:r>
            <a:endParaRPr lang="en-US" altLang="en-US" b="1" dirty="0">
              <a:solidFill>
                <a:srgbClr val="E46C0A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630EB0-9218-4933-AAF3-259DC244FE07}"/>
              </a:ext>
            </a:extLst>
          </p:cNvPr>
          <p:cNvSpPr txBox="1"/>
          <p:nvPr/>
        </p:nvSpPr>
        <p:spPr>
          <a:xfrm>
            <a:off x="4489451" y="682625"/>
            <a:ext cx="1192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spc="-20" dirty="0">
                <a:solidFill>
                  <a:srgbClr val="F79646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ก.ค. – ต.ค.</a:t>
            </a:r>
            <a:endParaRPr lang="en-US" b="1" spc="-20" dirty="0">
              <a:solidFill>
                <a:srgbClr val="F79646">
                  <a:lumMod val="75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453" name="TextBox 84">
            <a:extLst>
              <a:ext uri="{FF2B5EF4-FFF2-40B4-BE49-F238E27FC236}">
                <a16:creationId xmlns:a16="http://schemas.microsoft.com/office/drawing/2014/main" id="{44CA798B-1701-4928-A35C-C2FEE2C63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888" y="4117975"/>
            <a:ext cx="1192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en-US" b="1">
                <a:solidFill>
                  <a:srgbClr val="E46C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มี.ค. – เม.ย.</a:t>
            </a:r>
            <a:endParaRPr lang="en-US" altLang="en-US" b="1">
              <a:solidFill>
                <a:srgbClr val="E46C0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454" name="TextBox 86">
            <a:extLst>
              <a:ext uri="{FF2B5EF4-FFF2-40B4-BE49-F238E27FC236}">
                <a16:creationId xmlns:a16="http://schemas.microsoft.com/office/drawing/2014/main" id="{E3C0774E-2087-42FD-8F69-ADB11A43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1" y="2503488"/>
            <a:ext cx="119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en-US" b="1" dirty="0">
                <a:solidFill>
                  <a:srgbClr val="E46C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</a:t>
            </a:r>
            <a:endParaRPr lang="en-US" altLang="en-US" b="1" dirty="0">
              <a:solidFill>
                <a:srgbClr val="E46C0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54CD7AE-8BA6-485F-B31A-A9F6B37A9953}"/>
              </a:ext>
            </a:extLst>
          </p:cNvPr>
          <p:cNvSpPr txBox="1"/>
          <p:nvPr/>
        </p:nvSpPr>
        <p:spPr>
          <a:xfrm>
            <a:off x="8070850" y="5289550"/>
            <a:ext cx="1193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spc="-100" dirty="0">
                <a:solidFill>
                  <a:srgbClr val="F79646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ม.ค. – ก.พ.</a:t>
            </a:r>
            <a:endParaRPr lang="en-US" b="1" spc="-100" dirty="0">
              <a:solidFill>
                <a:srgbClr val="F79646">
                  <a:lumMod val="75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456" name="TextBox 152">
            <a:extLst>
              <a:ext uri="{FF2B5EF4-FFF2-40B4-BE49-F238E27FC236}">
                <a16:creationId xmlns:a16="http://schemas.microsoft.com/office/drawing/2014/main" id="{81933059-1251-4DB3-BD25-169D2BE1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7336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en-US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</a:t>
            </a:r>
            <a:endParaRPr lang="en-US" altLang="en-US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457" name="TextBox 179">
            <a:extLst>
              <a:ext uri="{FF2B5EF4-FFF2-40B4-BE49-F238E27FC236}">
                <a16:creationId xmlns:a16="http://schemas.microsoft.com/office/drawing/2014/main" id="{44180AF1-7E90-453C-BBE6-F004441F5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22226"/>
            <a:ext cx="63515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altLang="en-US" sz="2400" b="1" dirty="0">
                <a:solidFill>
                  <a:srgbClr val="0033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การจัดทำแผนและประสานแผนพัฒนาพื้นที่ ตามระเบียบ มท.</a:t>
            </a:r>
            <a:endParaRPr lang="en-US" altLang="en-US" sz="2400" b="1" dirty="0">
              <a:solidFill>
                <a:srgbClr val="003366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4DE278C-5D57-43A8-ACDF-CEDCA046A765}"/>
              </a:ext>
            </a:extLst>
          </p:cNvPr>
          <p:cNvCxnSpPr/>
          <p:nvPr/>
        </p:nvCxnSpPr>
        <p:spPr>
          <a:xfrm flipV="1">
            <a:off x="1520825" y="379413"/>
            <a:ext cx="9144000" cy="0"/>
          </a:xfrm>
          <a:prstGeom prst="line">
            <a:avLst/>
          </a:prstGeom>
          <a:ln w="508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A54CD9DD-8EE5-4C0F-8C38-F74248654350}"/>
              </a:ext>
            </a:extLst>
          </p:cNvPr>
          <p:cNvSpPr txBox="1"/>
          <p:nvPr/>
        </p:nvSpPr>
        <p:spPr>
          <a:xfrm>
            <a:off x="8385175" y="925513"/>
            <a:ext cx="1193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spc="-20" dirty="0">
                <a:solidFill>
                  <a:srgbClr val="F79646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ก.ค. – ต.ค.</a:t>
            </a:r>
            <a:endParaRPr lang="en-US" b="1" spc="-20" dirty="0">
              <a:solidFill>
                <a:srgbClr val="F79646">
                  <a:lumMod val="75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460" name="TextBox 90">
            <a:extLst>
              <a:ext uri="{FF2B5EF4-FFF2-40B4-BE49-F238E27FC236}">
                <a16:creationId xmlns:a16="http://schemas.microsoft.com/office/drawing/2014/main" id="{7F66E931-70E6-458B-8686-09466A04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862513"/>
            <a:ext cx="119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ส่งแผนพัฒนาหมู่บ้าน</a:t>
            </a:r>
          </a:p>
          <a:p>
            <a:pPr algn="ctr"/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 </a:t>
            </a:r>
            <a:r>
              <a:rPr lang="th-TH" altLang="en-US" sz="1200" b="1" dirty="0" err="1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ก.บ.ต</a:t>
            </a:r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และ อปท.</a:t>
            </a:r>
          </a:p>
        </p:txBody>
      </p:sp>
      <p:sp>
        <p:nvSpPr>
          <p:cNvPr id="16461" name="TextBox 91">
            <a:extLst>
              <a:ext uri="{FF2B5EF4-FFF2-40B4-BE49-F238E27FC236}">
                <a16:creationId xmlns:a16="http://schemas.microsoft.com/office/drawing/2014/main" id="{C10F3202-D791-40DC-84A1-03F660CA7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338" y="5381626"/>
            <a:ext cx="1192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en-US" sz="1400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ส่งแผนชุมชน</a:t>
            </a:r>
          </a:p>
          <a:p>
            <a:pPr algn="ctr"/>
            <a:r>
              <a:rPr lang="th-TH" altLang="en-US" sz="1400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 อปท. และ </a:t>
            </a:r>
            <a:r>
              <a:rPr lang="th-TH" altLang="en-US" sz="1400" dirty="0" err="1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ก.บ.ต</a:t>
            </a:r>
            <a:r>
              <a:rPr lang="th-TH" altLang="en-US" sz="1400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en-US" altLang="en-US" sz="1400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462" name="TextBox 92">
            <a:extLst>
              <a:ext uri="{FF2B5EF4-FFF2-40B4-BE49-F238E27FC236}">
                <a16:creationId xmlns:a16="http://schemas.microsoft.com/office/drawing/2014/main" id="{8FC0520C-00F4-4E45-959D-3339F74B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3500438"/>
            <a:ext cx="1192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ส่งแผนพัฒนาตำบล</a:t>
            </a:r>
          </a:p>
          <a:p>
            <a:pPr algn="ctr"/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 </a:t>
            </a:r>
            <a:r>
              <a:rPr lang="th-TH" altLang="en-US" sz="1200" b="1" dirty="0" err="1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ก.บ.อ</a:t>
            </a:r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A0A1C32-037B-4176-8B0E-AF8DB034DC1F}"/>
              </a:ext>
            </a:extLst>
          </p:cNvPr>
          <p:cNvSpPr txBox="1"/>
          <p:nvPr/>
        </p:nvSpPr>
        <p:spPr>
          <a:xfrm>
            <a:off x="5481639" y="4232276"/>
            <a:ext cx="19764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ส่งบัญชีประสานโครงการพัฒนาให้ อปท.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F7615F-3410-4029-8C94-52DE7283B5DD}"/>
              </a:ext>
            </a:extLst>
          </p:cNvPr>
          <p:cNvSpPr txBox="1"/>
          <p:nvPr/>
        </p:nvSpPr>
        <p:spPr>
          <a:xfrm>
            <a:off x="5449889" y="4859338"/>
            <a:ext cx="2301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อปท. สามารถดึงข้อมูลจากเวทีประชาคม</a:t>
            </a:r>
          </a:p>
          <a:p>
            <a:pPr algn="ctr">
              <a:defRPr/>
            </a:pPr>
            <a:r>
              <a:rPr lang="th-TH" sz="1400" b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เพื่อประกอบการจัดทำแผนของ อปท.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465" name="TextBox 96">
            <a:extLst>
              <a:ext uri="{FF2B5EF4-FFF2-40B4-BE49-F238E27FC236}">
                <a16:creationId xmlns:a16="http://schemas.microsoft.com/office/drawing/2014/main" id="{E78FCB8B-02E3-4C4A-910B-D28EF98C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1744664"/>
            <a:ext cx="14049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ส่งแผนพัฒนาอำเภอ</a:t>
            </a:r>
          </a:p>
          <a:p>
            <a:pPr algn="ctr">
              <a:lnSpc>
                <a:spcPct val="80000"/>
              </a:lnSpc>
            </a:pPr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และแผนความต้องการฯ</a:t>
            </a:r>
          </a:p>
          <a:p>
            <a:pPr algn="ctr">
              <a:lnSpc>
                <a:spcPct val="80000"/>
              </a:lnSpc>
            </a:pPr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 </a:t>
            </a:r>
            <a:r>
              <a:rPr lang="th-TH" altLang="en-US" sz="1200" b="1" dirty="0" err="1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ก.บ.จ</a:t>
            </a:r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</a:p>
          <a:p>
            <a:pPr algn="ctr">
              <a:lnSpc>
                <a:spcPct val="80000"/>
              </a:lnSpc>
            </a:pPr>
            <a:r>
              <a:rPr lang="th-TH" altLang="en-US" sz="1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(แผนพัฒนาอำเภอเห็นชอบโดย ผวจ. ผ่านคณะทำงานฯ)</a:t>
            </a:r>
          </a:p>
        </p:txBody>
      </p:sp>
      <p:sp>
        <p:nvSpPr>
          <p:cNvPr id="16466" name="TextBox 1">
            <a:extLst>
              <a:ext uri="{FF2B5EF4-FFF2-40B4-BE49-F238E27FC236}">
                <a16:creationId xmlns:a16="http://schemas.microsoft.com/office/drawing/2014/main" id="{8A8B7479-00A5-44F5-80AE-B3B51A0B4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9" y="1920876"/>
            <a:ext cx="1717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altLang="en-US" sz="1500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คณะทำงานกลั่นกรองแผนพัฒนาอำเภอ</a:t>
            </a:r>
          </a:p>
        </p:txBody>
      </p:sp>
      <p:sp>
        <p:nvSpPr>
          <p:cNvPr id="16467" name="Rectangle 8">
            <a:extLst>
              <a:ext uri="{FF2B5EF4-FFF2-40B4-BE49-F238E27FC236}">
                <a16:creationId xmlns:a16="http://schemas.microsoft.com/office/drawing/2014/main" id="{81D2C5F7-4750-4680-B5EA-22DD32FA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746126"/>
            <a:ext cx="1428750" cy="1020763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  <a:prstDash val="sysDash"/>
            <a:miter lim="800000"/>
            <a:headEnd/>
            <a:tailEnd/>
          </a:ln>
        </p:spPr>
        <p:txBody>
          <a:bodyPr wrap="none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ts val="1300"/>
              </a:lnSpc>
            </a:pPr>
            <a:endParaRPr lang="th-TH" altLang="en-US" sz="3600" b="1">
              <a:solidFill>
                <a:srgbClr val="0070C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ts val="1500"/>
              </a:lnSpc>
            </a:pPr>
            <a:r>
              <a:rPr lang="th-TH" altLang="en-US" sz="1600" b="1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6FD56FC8-1406-4BEA-AC5A-1F6A9B65ECFF}"/>
              </a:ext>
            </a:extLst>
          </p:cNvPr>
          <p:cNvCxnSpPr/>
          <p:nvPr/>
        </p:nvCxnSpPr>
        <p:spPr>
          <a:xfrm>
            <a:off x="2335213" y="1139825"/>
            <a:ext cx="141446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69" name="TextBox 1">
            <a:extLst>
              <a:ext uri="{FF2B5EF4-FFF2-40B4-BE49-F238E27FC236}">
                <a16:creationId xmlns:a16="http://schemas.microsoft.com/office/drawing/2014/main" id="{83332480-CA2E-4466-94A3-E8BEB725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4" y="722314"/>
            <a:ext cx="1322387" cy="5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ts val="1300"/>
              </a:lnSpc>
            </a:pPr>
            <a:endParaRPr lang="th-TH" altLang="en-US" sz="2400" b="1">
              <a:solidFill>
                <a:srgbClr val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ts val="1300"/>
              </a:lnSpc>
            </a:pPr>
            <a:r>
              <a:rPr lang="th-TH" altLang="en-US" sz="3600" b="1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ก.บ.จ.</a:t>
            </a:r>
          </a:p>
        </p:txBody>
      </p:sp>
      <p:sp>
        <p:nvSpPr>
          <p:cNvPr id="71731" name="TextBox 1">
            <a:extLst>
              <a:ext uri="{FF2B5EF4-FFF2-40B4-BE49-F238E27FC236}">
                <a16:creationId xmlns:a16="http://schemas.microsoft.com/office/drawing/2014/main" id="{F9307BB5-E700-462B-A2CE-652AAAC58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1" y="1116014"/>
            <a:ext cx="175101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h-TH" altLang="en-US" sz="140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นำแผนพัฒนาอำเภอ</a:t>
            </a:r>
          </a:p>
          <a:p>
            <a:pPr algn="ctr">
              <a:lnSpc>
                <a:spcPct val="90000"/>
              </a:lnSpc>
              <a:defRPr/>
            </a:pPr>
            <a:r>
              <a:rPr lang="th-TH" altLang="en-US" sz="140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และแผนความต้องการฯ </a:t>
            </a:r>
            <a:r>
              <a:rPr lang="th-TH" altLang="en-US" sz="1400" spc="-7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ประกอบการจัดทำแผน จว.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58E58DE-0D87-4B93-A5B8-5CFC2532D08B}"/>
              </a:ext>
            </a:extLst>
          </p:cNvPr>
          <p:cNvSpPr txBox="1"/>
          <p:nvPr/>
        </p:nvSpPr>
        <p:spPr>
          <a:xfrm>
            <a:off x="5549901" y="2713039"/>
            <a:ext cx="1852613" cy="4806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400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ส่งบัญชีประสานโครงการพัฒนาให้ อปท.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EEA507-3CA3-47CF-9EB3-758902F7CABB}"/>
              </a:ext>
            </a:extLst>
          </p:cNvPr>
          <p:cNvSpPr txBox="1"/>
          <p:nvPr/>
        </p:nvSpPr>
        <p:spPr>
          <a:xfrm>
            <a:off x="6340476" y="3108326"/>
            <a:ext cx="21240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ส่งแผนงานโครงการที่เกี่ยวข้องให้ กบอ.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21E0BD8-8D64-4CDA-A275-EAE3859D5FB3}"/>
              </a:ext>
            </a:extLst>
          </p:cNvPr>
          <p:cNvSpPr txBox="1"/>
          <p:nvPr/>
        </p:nvSpPr>
        <p:spPr>
          <a:xfrm>
            <a:off x="5670551" y="1077913"/>
            <a:ext cx="23590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ส่งแผนงานโครงการที่เกี่ยวข้องให้ อบจ. หรือ ก.บ.จ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474" name="TextBox 125">
            <a:extLst>
              <a:ext uri="{FF2B5EF4-FFF2-40B4-BE49-F238E27FC236}">
                <a16:creationId xmlns:a16="http://schemas.microsoft.com/office/drawing/2014/main" id="{FECAF8E1-ECBB-4607-80BD-7D796730B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1860736"/>
            <a:ext cx="2251075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altLang="en-US" sz="1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ส่งแผนพัฒนาอำเภอที่ผ่านความเห็นชอบ</a:t>
            </a:r>
            <a:endParaRPr lang="en-US" altLang="en-US" sz="1400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475" name="Rectangle 8">
            <a:extLst>
              <a:ext uri="{FF2B5EF4-FFF2-40B4-BE49-F238E27FC236}">
                <a16:creationId xmlns:a16="http://schemas.microsoft.com/office/drawing/2014/main" id="{25CA04FD-DE50-486F-BCEC-BE291E6E9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788" y="965200"/>
            <a:ext cx="728662" cy="927100"/>
          </a:xfrm>
          <a:prstGeom prst="rect">
            <a:avLst/>
          </a:prstGeom>
          <a:solidFill>
            <a:schemeClr val="bg1"/>
          </a:solidFill>
          <a:ln w="22225">
            <a:solidFill>
              <a:srgbClr val="92D050"/>
            </a:solidFill>
            <a:prstDash val="sysDash"/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ts val="1300"/>
              </a:lnSpc>
              <a:buNone/>
            </a:pPr>
            <a:endParaRPr lang="en-US" altLang="en-US" sz="2000" b="1">
              <a:solidFill>
                <a:srgbClr val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476" name="TextBox 3">
            <a:extLst>
              <a:ext uri="{FF2B5EF4-FFF2-40B4-BE49-F238E27FC236}">
                <a16:creationId xmlns:a16="http://schemas.microsoft.com/office/drawing/2014/main" id="{FA948E24-85D4-4060-927F-8645DC9B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75" y="1006475"/>
            <a:ext cx="869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9288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3860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8432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300413" indent="3571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1200" b="1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หน่วยงานราชการ</a:t>
            </a:r>
          </a:p>
          <a:p>
            <a:pPr algn="ctr"/>
            <a:r>
              <a:rPr lang="th-TH" altLang="en-US" sz="1200" b="1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และรัฐวิสาหกิจในพื้นที่</a:t>
            </a:r>
          </a:p>
        </p:txBody>
      </p:sp>
      <p:cxnSp>
        <p:nvCxnSpPr>
          <p:cNvPr id="111" name="ลูกศรเชื่อมต่อแบบตรง 157">
            <a:extLst>
              <a:ext uri="{FF2B5EF4-FFF2-40B4-BE49-F238E27FC236}">
                <a16:creationId xmlns:a16="http://schemas.microsoft.com/office/drawing/2014/main" id="{948B438F-EC7C-46EE-B5F8-E769D9410AD7}"/>
              </a:ext>
            </a:extLst>
          </p:cNvPr>
          <p:cNvCxnSpPr/>
          <p:nvPr/>
        </p:nvCxnSpPr>
        <p:spPr bwMode="auto">
          <a:xfrm flipV="1">
            <a:off x="10221913" y="1903413"/>
            <a:ext cx="0" cy="190500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9CD73-7531-46AC-B5AF-EF38BA69251F}"/>
              </a:ext>
            </a:extLst>
          </p:cNvPr>
          <p:cNvCxnSpPr/>
          <p:nvPr/>
        </p:nvCxnSpPr>
        <p:spPr>
          <a:xfrm flipV="1">
            <a:off x="5145088" y="2093914"/>
            <a:ext cx="5084762" cy="3175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4C0487-DCBF-4D99-A6EA-071ED8040B82}"/>
              </a:ext>
            </a:extLst>
          </p:cNvPr>
          <p:cNvCxnSpPr/>
          <p:nvPr/>
        </p:nvCxnSpPr>
        <p:spPr>
          <a:xfrm>
            <a:off x="5864225" y="3687763"/>
            <a:ext cx="3409950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5D62BFF-E255-4EEE-8418-C4A2FE7A436A}"/>
              </a:ext>
            </a:extLst>
          </p:cNvPr>
          <p:cNvCxnSpPr/>
          <p:nvPr/>
        </p:nvCxnSpPr>
        <p:spPr>
          <a:xfrm flipH="1">
            <a:off x="9283700" y="3678238"/>
            <a:ext cx="0" cy="19685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982EB814-6EA4-4A81-A620-F2CFD99DEA29}"/>
              </a:ext>
            </a:extLst>
          </p:cNvPr>
          <p:cNvSpPr txBox="1"/>
          <p:nvPr/>
        </p:nvSpPr>
        <p:spPr>
          <a:xfrm>
            <a:off x="6781801" y="3482976"/>
            <a:ext cx="1852613" cy="263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ส่งแผนพัฒนาท้องถิ่นให้ ก.บ.อ.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482" name="TextBox 125">
            <a:extLst>
              <a:ext uri="{FF2B5EF4-FFF2-40B4-BE49-F238E27FC236}">
                <a16:creationId xmlns:a16="http://schemas.microsoft.com/office/drawing/2014/main" id="{8BA2F678-FFE4-4649-877E-329F90B6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9" y="3657601"/>
            <a:ext cx="1012825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altLang="en-US" sz="120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เกินศักยภาพ อปท.</a:t>
            </a:r>
            <a:endParaRPr lang="en-US" altLang="en-US" sz="120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638">
              <a:srgbClr val="FBE4D5"/>
            </a:gs>
            <a:gs pos="7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fferSheet">
            <a:extLst>
              <a:ext uri="{FF2B5EF4-FFF2-40B4-BE49-F238E27FC236}">
                <a16:creationId xmlns:a16="http://schemas.microsoft.com/office/drawing/2014/main" id="{0E46368D-168C-44B1-952A-1987D5DF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43" y="121611"/>
            <a:ext cx="4062892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ชมอนิเมชั่นขนาดสั้น ฉลอง 75 ปี ซูเปอร์แมน">
            <a:extLst>
              <a:ext uri="{FF2B5EF4-FFF2-40B4-BE49-F238E27FC236}">
                <a16:creationId xmlns:a16="http://schemas.microsoft.com/office/drawing/2014/main" id="{934A94CC-FE8C-4D88-990E-0938E060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7" y="3168876"/>
            <a:ext cx="7608896" cy="3594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55B0C8D-D6EA-48CD-BF69-CAF18EB687ED}"/>
              </a:ext>
            </a:extLst>
          </p:cNvPr>
          <p:cNvSpPr txBox="1"/>
          <p:nvPr/>
        </p:nvSpPr>
        <p:spPr>
          <a:xfrm>
            <a:off x="1271548" y="121611"/>
            <a:ext cx="55655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Q</a:t>
            </a:r>
            <a:r>
              <a:rPr lang="en-US" sz="20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&amp; </a:t>
            </a:r>
            <a:r>
              <a:rPr lang="en-US" sz="20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endParaRPr lang="th-TH" sz="20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905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46000">
              <a:schemeClr val="accent2">
                <a:alpha val="38000"/>
                <a:lumMod val="86000"/>
                <a:lumOff val="14000"/>
              </a:schemeClr>
            </a:gs>
            <a:gs pos="76000">
              <a:schemeClr val="accent2">
                <a:lumMod val="48000"/>
                <a:lumOff val="52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แผนที่ประเทศไทย | Geo-informatics and Space Technology">
            <a:extLst>
              <a:ext uri="{FF2B5EF4-FFF2-40B4-BE49-F238E27FC236}">
                <a16:creationId xmlns:a16="http://schemas.microsoft.com/office/drawing/2014/main" id="{93EB9F9A-83ED-4B61-AA48-1811EA94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686461"/>
            <a:ext cx="3414300" cy="51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098E1E9-4BB9-4484-904B-AA7D4D6C55A6}"/>
              </a:ext>
            </a:extLst>
          </p:cNvPr>
          <p:cNvSpPr txBox="1"/>
          <p:nvPr/>
        </p:nvSpPr>
        <p:spPr>
          <a:xfrm>
            <a:off x="3790633" y="1479114"/>
            <a:ext cx="84013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มาตรา ๕๓/๑ แห่ง พ.ร.บ.ระเบียบบริหารราชการแผ่นดิน                        พ.ศ. ๒๕๓๔ แก้ไขเพิ่มเติม ฉบับที่ ๗ พ.ศ. ๒๕๕๐ 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	</a:t>
            </a:r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√√√ กำหนดให้จังหวัดจัดทำแผนพัฒนาจังหวัดให้สอดคล้องกับแนวทางการพัฒนาเศรษฐกิจและสังคมในระดับชาติและความต้องการ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ของประชาชนในท้องถิ่นจังหวัด</a:t>
            </a:r>
          </a:p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√√√ ยุทธศาสตร์ชาติ พ.ศ. ๒๕๖๑ – ๒๕๘๐ ประเด็นยุทธศาสตร์</a:t>
            </a:r>
          </a:p>
          <a:p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ด้านการปรับสมดุลและพัฒนาระบบการบริหารจัดการภาครัฐ ข้อ ๔.๒ กำหนดให้ภาครัฐบริหารงานแบบบูรณาการโดยมียุทธศาสตร์ชาติ</a:t>
            </a:r>
          </a:p>
          <a:p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เป็นเป้าหมายและเชื่อมโยงการพัฒนาในทุกระดับ ทุกประเด็น ทุกภารกิจ ทุกพื้นที่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65312B6-FCD3-410E-8BBF-2A83A3B96712}"/>
              </a:ext>
            </a:extLst>
          </p:cNvPr>
          <p:cNvSpPr txBox="1"/>
          <p:nvPr/>
        </p:nvSpPr>
        <p:spPr>
          <a:xfrm>
            <a:off x="874300" y="650240"/>
            <a:ext cx="2600960" cy="830997"/>
          </a:xfrm>
          <a:prstGeom prst="rect">
            <a:avLst/>
          </a:prstGeom>
          <a:solidFill>
            <a:srgbClr val="93E3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ความเป็นมา</a:t>
            </a:r>
            <a:endPara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944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DA9363">
                <a:lumMod val="92000"/>
                <a:lumOff val="8000"/>
                <a:alpha val="33000"/>
              </a:srgbClr>
            </a:gs>
            <a:gs pos="2000">
              <a:schemeClr val="accent2">
                <a:alpha val="80000"/>
                <a:lumMod val="68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91000">
              <a:srgbClr val="F7C6A5"/>
            </a:gs>
            <a:gs pos="20000">
              <a:srgbClr val="C7733A">
                <a:alpha val="51000"/>
                <a:lumMod val="52000"/>
                <a:lumOff val="48000"/>
              </a:srgbClr>
            </a:gs>
            <a:gs pos="19000">
              <a:schemeClr val="accent2">
                <a:lumMod val="45000"/>
                <a:lumOff val="55000"/>
              </a:schemeClr>
            </a:gs>
            <a:gs pos="80000">
              <a:srgbClr val="C46F35"/>
            </a:gs>
            <a:gs pos="27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E31FA98-BB2F-4141-A147-CFE8EDEAE6F0}"/>
              </a:ext>
            </a:extLst>
          </p:cNvPr>
          <p:cNvSpPr txBox="1"/>
          <p:nvPr/>
        </p:nvSpPr>
        <p:spPr>
          <a:xfrm>
            <a:off x="1992880" y="3977959"/>
            <a:ext cx="8206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ระเบียบกระทรวงมหาดไทย</a:t>
            </a:r>
          </a:p>
          <a:p>
            <a:pPr algn="ctr"/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ว่าด้วยการจัดทำแผนและประสานแผนพัฒนาพื้นที่</a:t>
            </a:r>
          </a:p>
          <a:p>
            <a:pPr algn="ctr"/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ในระดับอำเภอและตำบล พ.ศ. ๒๕๖๒</a:t>
            </a:r>
            <a:endParaRPr lang="en-US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092" name="Picture 20" descr="ยุทธศาสตร์ชาติ 20 ปี&quot; พร้อมใช้ ก.ค.2561 วางกรอบทุกภาคส่วนเดินสู่เป้าหมาย  ประเทศมั่นคง มั่งคั่ง ยั่งยืน - ข่าวสด | Diy และงานฝีมือ">
            <a:extLst>
              <a:ext uri="{FF2B5EF4-FFF2-40B4-BE49-F238E27FC236}">
                <a16:creationId xmlns:a16="http://schemas.microsoft.com/office/drawing/2014/main" id="{E60576D8-4E84-447D-967E-50F911FC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7" y="112549"/>
            <a:ext cx="6354723" cy="356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94" name="Picture 22" descr="แผนพัฒนาเศรษฐกิจและสังคมแห่งชาติ ฉบับที่ 12 (พ.ศ. 2560–2564)">
            <a:extLst>
              <a:ext uri="{FF2B5EF4-FFF2-40B4-BE49-F238E27FC236}">
                <a16:creationId xmlns:a16="http://schemas.microsoft.com/office/drawing/2014/main" id="{999C2CD0-E1E8-4048-856B-313EE196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00" y="137411"/>
            <a:ext cx="5123640" cy="3510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859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DA9363"/>
            </a:gs>
            <a:gs pos="0">
              <a:schemeClr val="accent2">
                <a:alpha val="80000"/>
                <a:lumMod val="68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76392">
              <a:srgbClr val="F7C6A5"/>
            </a:gs>
            <a:gs pos="20220">
              <a:srgbClr val="C7733A">
                <a:alpha val="51000"/>
                <a:lumMod val="52000"/>
                <a:lumOff val="48000"/>
              </a:srgbClr>
            </a:gs>
            <a:gs pos="49000">
              <a:schemeClr val="accent2">
                <a:lumMod val="45000"/>
                <a:lumOff val="55000"/>
              </a:schemeClr>
            </a:gs>
            <a:gs pos="18527">
              <a:srgbClr val="C46F35"/>
            </a:gs>
            <a:gs pos="88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อึ้ง! กศน.เผยตัวเลข 30 ล้านคนไม่จบการศึกษาภาคบังคับ อีก 3 แสนไม่รู้หนังสือ">
            <a:extLst>
              <a:ext uri="{FF2B5EF4-FFF2-40B4-BE49-F238E27FC236}">
                <a16:creationId xmlns:a16="http://schemas.microsoft.com/office/drawing/2014/main" id="{9A8BD998-8F44-45CE-AF62-CCDE62706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6" y="124016"/>
            <a:ext cx="2538666" cy="15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E88F25B-1B13-4755-83F5-E9560D1DEAA0}"/>
              </a:ext>
            </a:extLst>
          </p:cNvPr>
          <p:cNvSpPr/>
          <p:nvPr/>
        </p:nvSpPr>
        <p:spPr>
          <a:xfrm>
            <a:off x="4572000" y="1660695"/>
            <a:ext cx="7134225" cy="5139869"/>
          </a:xfrm>
          <a:prstGeom prst="rect">
            <a:avLst/>
          </a:prstGeom>
          <a:solidFill>
            <a:srgbClr val="93E3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วัตถุประสงค์</a:t>
            </a:r>
          </a:p>
          <a:p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√  กำหนดแนวทางเพื่อบูรณาการในการจัดทำ   </a:t>
            </a:r>
            <a:b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แผนและประสานแผนพัฒนาในระดับพื้นที่    </a:t>
            </a:r>
            <a:b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หมู่บ้าน ชุมชน ตำบลและอำเภอ 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√ เชื่อมโยงสอดคล้องกับทิศทางการพัฒนา          </a:t>
            </a:r>
            <a:b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ในระดับจังหวัด กลุ่มจังหวัด ภาคและประเทศ 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ไปในทิศทางเดียวกันได้อย่างมีประสิทธิภาพ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เกิดความคุ้มค่า นำไปสู่ความมั่นคง มั่งคั่ง ยั่งยืน</a:t>
            </a:r>
            <a:endParaRPr lang="en-US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Picture 18" descr="คู่มือการจัดทำและประสานแผนการพัฒนาในระดับพื้นที่(Oneplan)-Flip Book Pages  1-26 | PubHTML5">
            <a:extLst>
              <a:ext uri="{FF2B5EF4-FFF2-40B4-BE49-F238E27FC236}">
                <a16:creationId xmlns:a16="http://schemas.microsoft.com/office/drawing/2014/main" id="{B5C767E4-838D-4463-9F66-49A6F81F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2" y="1901639"/>
            <a:ext cx="3541583" cy="42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กระทรวงมหาดไทย">
            <a:extLst>
              <a:ext uri="{FF2B5EF4-FFF2-40B4-BE49-F238E27FC236}">
                <a16:creationId xmlns:a16="http://schemas.microsoft.com/office/drawing/2014/main" id="{A2B89DAD-587B-48FC-9887-98995A6C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" y="284911"/>
            <a:ext cx="1311195" cy="13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โลโก้กรมการพัฒนาชุมชน (Version2560) - สำนักงานพัฒนาชุมชนจังหวัดหนองคาย |  โลโก้, ดอกไม้ผ้า">
            <a:extLst>
              <a:ext uri="{FF2B5EF4-FFF2-40B4-BE49-F238E27FC236}">
                <a16:creationId xmlns:a16="http://schemas.microsoft.com/office/drawing/2014/main" id="{2D5F2F80-450D-4AE0-8455-3E218E73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59" y="284911"/>
            <a:ext cx="1311196" cy="13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ตรา กรมการปกครองส่วนท้องถิ่น | LOGO-TH">
            <a:extLst>
              <a:ext uri="{FF2B5EF4-FFF2-40B4-BE49-F238E27FC236}">
                <a16:creationId xmlns:a16="http://schemas.microsoft.com/office/drawing/2014/main" id="{812345C5-CA16-4DEA-BB8A-0EA79828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87" y="193736"/>
            <a:ext cx="1397015" cy="13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กระทรวงเกษตรและสหกรณ์ : กระทรวงเกษตรและสหกรณ์">
            <a:extLst>
              <a:ext uri="{FF2B5EF4-FFF2-40B4-BE49-F238E27FC236}">
                <a16:creationId xmlns:a16="http://schemas.microsoft.com/office/drawing/2014/main" id="{DBF3CC9D-661D-4B31-BF59-BE8DD6AD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74" y="257713"/>
            <a:ext cx="1311195" cy="13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ogo กระทรวงสาธารณสุข ใหม่ (ขนาด 800x800) - กลุ่มงานการพยาบาลชุมชน -  กลุ่มงานการพยาบาลชุมชน โรงพยาบาลสงขลา -">
            <a:extLst>
              <a:ext uri="{FF2B5EF4-FFF2-40B4-BE49-F238E27FC236}">
                <a16:creationId xmlns:a16="http://schemas.microsoft.com/office/drawing/2014/main" id="{5E8DBE01-2F3B-4BA5-8345-6FC62A78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99" y="52775"/>
            <a:ext cx="1601538" cy="16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กระทรวงกลาโหม (ประเทศไทย) - วิกิพีเดีย">
            <a:extLst>
              <a:ext uri="{FF2B5EF4-FFF2-40B4-BE49-F238E27FC236}">
                <a16:creationId xmlns:a16="http://schemas.microsoft.com/office/drawing/2014/main" id="{175CAA2A-0467-47E9-A932-0A16ABDD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76" y="52775"/>
            <a:ext cx="1781646" cy="15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5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638">
              <a:srgbClr val="FBE4D5"/>
            </a:gs>
            <a:gs pos="7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10574E8-9FEE-4E89-96C1-E7FAB6976809}"/>
              </a:ext>
            </a:extLst>
          </p:cNvPr>
          <p:cNvSpPr txBox="1"/>
          <p:nvPr/>
        </p:nvSpPr>
        <p:spPr>
          <a:xfrm>
            <a:off x="3942080" y="61904"/>
            <a:ext cx="562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แนวทางการจัดทำและประสานแผน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342D47B-F077-48AE-B9FD-26FC0FB58C95}"/>
              </a:ext>
            </a:extLst>
          </p:cNvPr>
          <p:cNvSpPr txBox="1"/>
          <p:nvPr/>
        </p:nvSpPr>
        <p:spPr>
          <a:xfrm>
            <a:off x="4867594" y="1527801"/>
            <a:ext cx="2319877" cy="954107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๑.จัดทำเวทีประชาคมหมู่บ้านและชุมชน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3C9DED9-E6CC-4D63-A269-DB66CBB81463}"/>
              </a:ext>
            </a:extLst>
          </p:cNvPr>
          <p:cNvSpPr txBox="1"/>
          <p:nvPr/>
        </p:nvSpPr>
        <p:spPr>
          <a:xfrm>
            <a:off x="8044841" y="1283771"/>
            <a:ext cx="405412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๒.บูรณาการจัดทำแผนพัฒนาหมู่บ้าน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และแผนชุมชน 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ข้อมูลจากเวทีประชาคม </a:t>
            </a:r>
            <a:r>
              <a:rPr lang="th-TH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จปฐ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กชช.๒ค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DEB04B6-8E97-4111-92F1-37AACC295289}"/>
              </a:ext>
            </a:extLst>
          </p:cNvPr>
          <p:cNvSpPr txBox="1"/>
          <p:nvPr/>
        </p:nvSpPr>
        <p:spPr>
          <a:xfrm>
            <a:off x="8855234" y="3299537"/>
            <a:ext cx="3225482" cy="138499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๓.ส่งแผนฯให้ ก.บ.ต.และ อปท. 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เพื่อจัดทำแผนพัฒนาตำบลและแผนพัฒนาท้องถิ่น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0FF4391-608F-4408-87AC-124382AEA2D5}"/>
              </a:ext>
            </a:extLst>
          </p:cNvPr>
          <p:cNvSpPr txBox="1"/>
          <p:nvPr/>
        </p:nvSpPr>
        <p:spPr>
          <a:xfrm>
            <a:off x="8763712" y="5315303"/>
            <a:ext cx="336462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๔. จัดทำโครงการประสานขอรับ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การสนับสนุนงบประมาณ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จากหน่วยงานที่เกี่ยวข้อง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3A2150F-F8D5-4E37-A6E9-DAC618B8D482}"/>
              </a:ext>
            </a:extLst>
          </p:cNvPr>
          <p:cNvSpPr txBox="1"/>
          <p:nvPr/>
        </p:nvSpPr>
        <p:spPr>
          <a:xfrm>
            <a:off x="4707001" y="4793780"/>
            <a:ext cx="3271460" cy="2000548"/>
          </a:xfrm>
          <a:prstGeom prst="rect">
            <a:avLst/>
          </a:prstGeom>
          <a:solidFill>
            <a:srgbClr val="93E3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๕. ติดตามผล</a:t>
            </a: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ประเมินผลแผนพัฒนา</a:t>
            </a: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หมู่บ้าน/แผนชุมชน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อำเภอ ประเมินแผนพัฒนาหมู่บ้าน     </a:t>
            </a:r>
            <a:b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อปท.    ประเมินแผนชุมชน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7240811-1D4F-4B64-85C0-3E33A02E37B7}"/>
              </a:ext>
            </a:extLst>
          </p:cNvPr>
          <p:cNvSpPr txBox="1"/>
          <p:nvPr/>
        </p:nvSpPr>
        <p:spPr>
          <a:xfrm>
            <a:off x="4687576" y="3227801"/>
            <a:ext cx="3210502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๖.ทบทวนแผนพัฒนาหมู่บ้าน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และแผนชุมชนทุกปี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941BB06-2E02-46F2-A87E-00FBA1D1B1D3}"/>
              </a:ext>
            </a:extLst>
          </p:cNvPr>
          <p:cNvSpPr txBox="1"/>
          <p:nvPr/>
        </p:nvSpPr>
        <p:spPr>
          <a:xfrm>
            <a:off x="7965894" y="644742"/>
            <a:ext cx="373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แผนพัฒนาหมู่บ้าน/แผนชุมชน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A55E165-AAE1-461E-8196-0645DA095294}"/>
              </a:ext>
            </a:extLst>
          </p:cNvPr>
          <p:cNvSpPr txBox="1"/>
          <p:nvPr/>
        </p:nvSpPr>
        <p:spPr>
          <a:xfrm>
            <a:off x="4308582" y="735610"/>
            <a:ext cx="358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ห้วงระยะเวลา 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ม.ค.       ก.พ.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ลูกศร: ลง 15">
            <a:extLst>
              <a:ext uri="{FF2B5EF4-FFF2-40B4-BE49-F238E27FC236}">
                <a16:creationId xmlns:a16="http://schemas.microsoft.com/office/drawing/2014/main" id="{626B3969-37FF-44F4-85D4-14D6C79567D9}"/>
              </a:ext>
            </a:extLst>
          </p:cNvPr>
          <p:cNvSpPr/>
          <p:nvPr/>
        </p:nvSpPr>
        <p:spPr>
          <a:xfrm rot="18778620">
            <a:off x="9825984" y="2746959"/>
            <a:ext cx="523874" cy="587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: ลง 16">
            <a:extLst>
              <a:ext uri="{FF2B5EF4-FFF2-40B4-BE49-F238E27FC236}">
                <a16:creationId xmlns:a16="http://schemas.microsoft.com/office/drawing/2014/main" id="{D82BA68F-1C07-45BA-9136-D9F1195E1BBD}"/>
              </a:ext>
            </a:extLst>
          </p:cNvPr>
          <p:cNvSpPr/>
          <p:nvPr/>
        </p:nvSpPr>
        <p:spPr>
          <a:xfrm rot="3505379">
            <a:off x="10182493" y="4628245"/>
            <a:ext cx="536230" cy="75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: ลง 17">
            <a:extLst>
              <a:ext uri="{FF2B5EF4-FFF2-40B4-BE49-F238E27FC236}">
                <a16:creationId xmlns:a16="http://schemas.microsoft.com/office/drawing/2014/main" id="{31C02DA2-4DF1-4F45-B0DA-958AF99B44C6}"/>
              </a:ext>
            </a:extLst>
          </p:cNvPr>
          <p:cNvSpPr/>
          <p:nvPr/>
        </p:nvSpPr>
        <p:spPr>
          <a:xfrm rot="5400000">
            <a:off x="8086961" y="5562190"/>
            <a:ext cx="523222" cy="733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: ลง 18">
            <a:extLst>
              <a:ext uri="{FF2B5EF4-FFF2-40B4-BE49-F238E27FC236}">
                <a16:creationId xmlns:a16="http://schemas.microsoft.com/office/drawing/2014/main" id="{8DEBEFBD-6755-496A-B5E3-C12D4B4E31CD}"/>
              </a:ext>
            </a:extLst>
          </p:cNvPr>
          <p:cNvSpPr/>
          <p:nvPr/>
        </p:nvSpPr>
        <p:spPr>
          <a:xfrm rot="7854202">
            <a:off x="6021839" y="4131292"/>
            <a:ext cx="541975" cy="655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: ลง 20">
            <a:extLst>
              <a:ext uri="{FF2B5EF4-FFF2-40B4-BE49-F238E27FC236}">
                <a16:creationId xmlns:a16="http://schemas.microsoft.com/office/drawing/2014/main" id="{A8D2C988-0D67-42CE-9903-0B1A8393E2C6}"/>
              </a:ext>
            </a:extLst>
          </p:cNvPr>
          <p:cNvSpPr/>
          <p:nvPr/>
        </p:nvSpPr>
        <p:spPr>
          <a:xfrm rot="13002169">
            <a:off x="5394434" y="2452590"/>
            <a:ext cx="479967" cy="722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ลูกศร: ลง 21">
            <a:extLst>
              <a:ext uri="{FF2B5EF4-FFF2-40B4-BE49-F238E27FC236}">
                <a16:creationId xmlns:a16="http://schemas.microsoft.com/office/drawing/2014/main" id="{E8A25B4B-9E03-4D5A-9C6C-116A6E578DF4}"/>
              </a:ext>
            </a:extLst>
          </p:cNvPr>
          <p:cNvSpPr/>
          <p:nvPr/>
        </p:nvSpPr>
        <p:spPr>
          <a:xfrm rot="17069478">
            <a:off x="7406168" y="1739494"/>
            <a:ext cx="467544" cy="636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คำบรรยายภาพ: วงรี 24">
            <a:extLst>
              <a:ext uri="{FF2B5EF4-FFF2-40B4-BE49-F238E27FC236}">
                <a16:creationId xmlns:a16="http://schemas.microsoft.com/office/drawing/2014/main" id="{B58A5F46-95D5-4739-8F71-485AF7A9FAB1}"/>
              </a:ext>
            </a:extLst>
          </p:cNvPr>
          <p:cNvSpPr/>
          <p:nvPr/>
        </p:nvSpPr>
        <p:spPr>
          <a:xfrm rot="16366613">
            <a:off x="3296783" y="951459"/>
            <a:ext cx="954108" cy="1666876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ED9D7DD1-AC19-40B3-AAEE-F36BAA566E76}"/>
              </a:ext>
            </a:extLst>
          </p:cNvPr>
          <p:cNvSpPr txBox="1"/>
          <p:nvPr/>
        </p:nvSpPr>
        <p:spPr>
          <a:xfrm>
            <a:off x="3142383" y="1452434"/>
            <a:ext cx="143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๖ ขั้นตอน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D3A921AC-0A7E-415B-BB43-553DF57C55DB}"/>
              </a:ext>
            </a:extLst>
          </p:cNvPr>
          <p:cNvSpPr txBox="1"/>
          <p:nvPr/>
        </p:nvSpPr>
        <p:spPr>
          <a:xfrm>
            <a:off x="110553" y="2122722"/>
            <a:ext cx="272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ประสานกำหนดปฏิทิน</a:t>
            </a: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การจัดเวทีประชาคม</a:t>
            </a: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ตามที่ กม./</a:t>
            </a:r>
            <a:r>
              <a:rPr lang="th-TH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คก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ก.ชุมชน เสนอ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0C38A012-CA90-432F-8F7D-BA03717FEF50}"/>
              </a:ext>
            </a:extLst>
          </p:cNvPr>
          <p:cNvSpPr txBox="1"/>
          <p:nvPr/>
        </p:nvSpPr>
        <p:spPr>
          <a:xfrm>
            <a:off x="186610" y="3374675"/>
            <a:ext cx="272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กม./</a:t>
            </a:r>
            <a:r>
              <a:rPr lang="th-TH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คก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ก.ชุมชน</a:t>
            </a: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เป็นหน่วยงานหลักรับผิดชอบ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3E9C7753-E9F1-403C-BFFF-471881EF1C6D}"/>
              </a:ext>
            </a:extLst>
          </p:cNvPr>
          <p:cNvSpPr txBox="1"/>
          <p:nvPr/>
        </p:nvSpPr>
        <p:spPr>
          <a:xfrm>
            <a:off x="895895" y="4232931"/>
            <a:ext cx="272093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สนับสนุนและกำกับดูแล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2535C4A-60A4-4426-9BAD-594724118686}"/>
              </a:ext>
            </a:extLst>
          </p:cNvPr>
          <p:cNvSpPr txBox="1"/>
          <p:nvPr/>
        </p:nvSpPr>
        <p:spPr>
          <a:xfrm>
            <a:off x="54134" y="4790085"/>
            <a:ext cx="2047669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อำเภอ/อปท.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เป็นหน่วยงานหลัก</a:t>
            </a: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สนง.พช.อำเภอ</a:t>
            </a:r>
          </a:p>
          <a:p>
            <a:r>
              <a:rPr lang="th-TH" sz="2400" b="1" dirty="0">
                <a:solidFill>
                  <a:srgbClr val="FF3399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หน่วยงานสนับสนุน</a:t>
            </a:r>
            <a:endParaRPr lang="en-US" sz="2400" b="1" dirty="0">
              <a:solidFill>
                <a:srgbClr val="FF339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742DCF71-8A58-4B1B-AC17-007564688F11}"/>
              </a:ext>
            </a:extLst>
          </p:cNvPr>
          <p:cNvSpPr txBox="1"/>
          <p:nvPr/>
        </p:nvSpPr>
        <p:spPr>
          <a:xfrm>
            <a:off x="2130081" y="4799610"/>
            <a:ext cx="2538820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นายอำเภอ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กำกับดูแลให้การจัดทำแผน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เป็นไปตามระเบียบฯ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ที่เกี่ยวข้อง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1" name="ลูกศร: ซ้าย-ขวา 40">
            <a:extLst>
              <a:ext uri="{FF2B5EF4-FFF2-40B4-BE49-F238E27FC236}">
                <a16:creationId xmlns:a16="http://schemas.microsoft.com/office/drawing/2014/main" id="{D916507E-174F-4A31-9EE5-F54B737A0EF9}"/>
              </a:ext>
            </a:extLst>
          </p:cNvPr>
          <p:cNvSpPr/>
          <p:nvPr/>
        </p:nvSpPr>
        <p:spPr>
          <a:xfrm>
            <a:off x="6575270" y="963276"/>
            <a:ext cx="492280" cy="208299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8D58A349-9BB8-4A08-9108-7BE507C609C5}"/>
              </a:ext>
            </a:extLst>
          </p:cNvPr>
          <p:cNvSpPr txBox="1"/>
          <p:nvPr/>
        </p:nvSpPr>
        <p:spPr>
          <a:xfrm>
            <a:off x="361433" y="-9525"/>
            <a:ext cx="139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นายอำเภอ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26" name="Picture 2" descr="ผู้บริหารโรงเรียนต้องไม่มีทุจริต">
            <a:extLst>
              <a:ext uri="{FF2B5EF4-FFF2-40B4-BE49-F238E27FC236}">
                <a16:creationId xmlns:a16="http://schemas.microsoft.com/office/drawing/2014/main" id="{19705B1A-E4D7-459D-99DF-2CE2D9A54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6" y="652983"/>
            <a:ext cx="2329509" cy="13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3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C1456-C08B-419D-848C-77E9A5D505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/>
          <a:stretch/>
        </p:blipFill>
        <p:spPr bwMode="auto">
          <a:xfrm>
            <a:off x="-1" y="-85724"/>
            <a:ext cx="12192001" cy="6947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272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638">
              <a:srgbClr val="FBE4D5"/>
            </a:gs>
            <a:gs pos="7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10574E8-9FEE-4E89-96C1-E7FAB6976809}"/>
              </a:ext>
            </a:extLst>
          </p:cNvPr>
          <p:cNvSpPr txBox="1"/>
          <p:nvPr/>
        </p:nvSpPr>
        <p:spPr>
          <a:xfrm>
            <a:off x="4258007" y="52137"/>
            <a:ext cx="554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แนวทางการจัดทำและประสานแผน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342D47B-F077-48AE-B9FD-26FC0FB58C95}"/>
              </a:ext>
            </a:extLst>
          </p:cNvPr>
          <p:cNvSpPr txBox="1"/>
          <p:nvPr/>
        </p:nvSpPr>
        <p:spPr>
          <a:xfrm>
            <a:off x="4896169" y="1337301"/>
            <a:ext cx="2319877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๑.รวบรวมข้อมูล </a:t>
            </a:r>
            <a:r>
              <a:rPr lang="th-TH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จปฐ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กชช.๒ค ฯลฯ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ใช้ประกอบจัดทำแผน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3C9DED9-E6CC-4D63-A269-DB66CBB81463}"/>
              </a:ext>
            </a:extLst>
          </p:cNvPr>
          <p:cNvSpPr txBox="1"/>
          <p:nvPr/>
        </p:nvSpPr>
        <p:spPr>
          <a:xfrm>
            <a:off x="8044841" y="1283771"/>
            <a:ext cx="405412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๒. รวบรวมแผนหมู่บ้าน/ชุมชน 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ประกอบการจัดทำแผนพัฒนาตำบล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DEB04B6-8E97-4111-92F1-37AACC295289}"/>
              </a:ext>
            </a:extLst>
          </p:cNvPr>
          <p:cNvSpPr txBox="1"/>
          <p:nvPr/>
        </p:nvSpPr>
        <p:spPr>
          <a:xfrm>
            <a:off x="8855234" y="3299537"/>
            <a:ext cx="3225482" cy="954107"/>
          </a:xfrm>
          <a:prstGeom prst="rect">
            <a:avLst/>
          </a:prstGeom>
          <a:solidFill>
            <a:srgbClr val="FF33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๓.วิเคราะห์ข้อมูล จัดทำแผนฯ จัดลำดับความสำคัญ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0FF4391-608F-4408-87AC-124382AEA2D5}"/>
              </a:ext>
            </a:extLst>
          </p:cNvPr>
          <p:cNvSpPr txBox="1"/>
          <p:nvPr/>
        </p:nvSpPr>
        <p:spPr>
          <a:xfrm>
            <a:off x="8763712" y="5315303"/>
            <a:ext cx="3364629" cy="954107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๔. จำแนกโครงการที่สอดคล้องกับ อปท.จัดส่งให้ อปท.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3A2150F-F8D5-4E37-A6E9-DAC618B8D482}"/>
              </a:ext>
            </a:extLst>
          </p:cNvPr>
          <p:cNvSpPr txBox="1"/>
          <p:nvPr/>
        </p:nvSpPr>
        <p:spPr>
          <a:xfrm>
            <a:off x="4707001" y="5108105"/>
            <a:ext cx="3271460" cy="1261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๕. จัดส่งแผนให้ </a:t>
            </a:r>
            <a:r>
              <a:rPr lang="th-TH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ก.บ.อ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จัดทำแผนพัฒนาอำเภอและแผนความต้องการระดับอำเภอ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7240811-1D4F-4B64-85C0-3E33A02E37B7}"/>
              </a:ext>
            </a:extLst>
          </p:cNvPr>
          <p:cNvSpPr txBox="1"/>
          <p:nvPr/>
        </p:nvSpPr>
        <p:spPr>
          <a:xfrm>
            <a:off x="4687576" y="3227801"/>
            <a:ext cx="3210502" cy="1261884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๖.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ทบทวนแผนพัฒนาตำบลทุกปี  </a:t>
            </a:r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สนง.พช.จังหวัดประเมินแผนพัฒนาตำบล รายงานกรมฯ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941BB06-2E02-46F2-A87E-00FBA1D1B1D3}"/>
              </a:ext>
            </a:extLst>
          </p:cNvPr>
          <p:cNvSpPr txBox="1"/>
          <p:nvPr/>
        </p:nvSpPr>
        <p:spPr>
          <a:xfrm>
            <a:off x="9571703" y="565029"/>
            <a:ext cx="373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แผนพัฒนาตำบล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A55E165-AAE1-461E-8196-0645DA095294}"/>
              </a:ext>
            </a:extLst>
          </p:cNvPr>
          <p:cNvSpPr txBox="1"/>
          <p:nvPr/>
        </p:nvSpPr>
        <p:spPr>
          <a:xfrm>
            <a:off x="4308582" y="735610"/>
            <a:ext cx="358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ห้วงระยะเวลา 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มี.ค.       เม.ย.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ลูกศร: ลง 15">
            <a:extLst>
              <a:ext uri="{FF2B5EF4-FFF2-40B4-BE49-F238E27FC236}">
                <a16:creationId xmlns:a16="http://schemas.microsoft.com/office/drawing/2014/main" id="{626B3969-37FF-44F4-85D4-14D6C79567D9}"/>
              </a:ext>
            </a:extLst>
          </p:cNvPr>
          <p:cNvSpPr/>
          <p:nvPr/>
        </p:nvSpPr>
        <p:spPr>
          <a:xfrm rot="18778620">
            <a:off x="9843900" y="2356716"/>
            <a:ext cx="576737" cy="758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: ลง 16">
            <a:extLst>
              <a:ext uri="{FF2B5EF4-FFF2-40B4-BE49-F238E27FC236}">
                <a16:creationId xmlns:a16="http://schemas.microsoft.com/office/drawing/2014/main" id="{D82BA68F-1C07-45BA-9136-D9F1195E1BBD}"/>
              </a:ext>
            </a:extLst>
          </p:cNvPr>
          <p:cNvSpPr/>
          <p:nvPr/>
        </p:nvSpPr>
        <p:spPr>
          <a:xfrm rot="3505379">
            <a:off x="10182493" y="4628245"/>
            <a:ext cx="536230" cy="750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: ลง 17">
            <a:extLst>
              <a:ext uri="{FF2B5EF4-FFF2-40B4-BE49-F238E27FC236}">
                <a16:creationId xmlns:a16="http://schemas.microsoft.com/office/drawing/2014/main" id="{31C02DA2-4DF1-4F45-B0DA-958AF99B44C6}"/>
              </a:ext>
            </a:extLst>
          </p:cNvPr>
          <p:cNvSpPr/>
          <p:nvPr/>
        </p:nvSpPr>
        <p:spPr>
          <a:xfrm rot="5400000">
            <a:off x="8086961" y="5562190"/>
            <a:ext cx="523222" cy="733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: ลง 18">
            <a:extLst>
              <a:ext uri="{FF2B5EF4-FFF2-40B4-BE49-F238E27FC236}">
                <a16:creationId xmlns:a16="http://schemas.microsoft.com/office/drawing/2014/main" id="{8DEBEFBD-6755-496A-B5E3-C12D4B4E31CD}"/>
              </a:ext>
            </a:extLst>
          </p:cNvPr>
          <p:cNvSpPr/>
          <p:nvPr/>
        </p:nvSpPr>
        <p:spPr>
          <a:xfrm rot="7854202">
            <a:off x="6021839" y="4436092"/>
            <a:ext cx="541975" cy="655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: ลง 20">
            <a:extLst>
              <a:ext uri="{FF2B5EF4-FFF2-40B4-BE49-F238E27FC236}">
                <a16:creationId xmlns:a16="http://schemas.microsoft.com/office/drawing/2014/main" id="{A8D2C988-0D67-42CE-9903-0B1A8393E2C6}"/>
              </a:ext>
            </a:extLst>
          </p:cNvPr>
          <p:cNvSpPr/>
          <p:nvPr/>
        </p:nvSpPr>
        <p:spPr>
          <a:xfrm rot="15507203">
            <a:off x="5645598" y="2608394"/>
            <a:ext cx="479967" cy="756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ลูกศร: ลง 21">
            <a:extLst>
              <a:ext uri="{FF2B5EF4-FFF2-40B4-BE49-F238E27FC236}">
                <a16:creationId xmlns:a16="http://schemas.microsoft.com/office/drawing/2014/main" id="{E8A25B4B-9E03-4D5A-9C6C-116A6E578DF4}"/>
              </a:ext>
            </a:extLst>
          </p:cNvPr>
          <p:cNvSpPr/>
          <p:nvPr/>
        </p:nvSpPr>
        <p:spPr>
          <a:xfrm rot="17069478">
            <a:off x="7406168" y="1739494"/>
            <a:ext cx="467544" cy="636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คำบรรยายภาพ: วงรี 24">
            <a:extLst>
              <a:ext uri="{FF2B5EF4-FFF2-40B4-BE49-F238E27FC236}">
                <a16:creationId xmlns:a16="http://schemas.microsoft.com/office/drawing/2014/main" id="{B58A5F46-95D5-4739-8F71-485AF7A9FAB1}"/>
              </a:ext>
            </a:extLst>
          </p:cNvPr>
          <p:cNvSpPr/>
          <p:nvPr/>
        </p:nvSpPr>
        <p:spPr>
          <a:xfrm rot="16366613">
            <a:off x="3296783" y="951459"/>
            <a:ext cx="954108" cy="1666876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ED9D7DD1-AC19-40B3-AAEE-F36BAA566E76}"/>
              </a:ext>
            </a:extLst>
          </p:cNvPr>
          <p:cNvSpPr txBox="1"/>
          <p:nvPr/>
        </p:nvSpPr>
        <p:spPr>
          <a:xfrm>
            <a:off x="3142383" y="1452434"/>
            <a:ext cx="143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๖ ขั้นตอน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D3A921AC-0A7E-415B-BB43-553DF57C55DB}"/>
              </a:ext>
            </a:extLst>
          </p:cNvPr>
          <p:cNvSpPr txBox="1"/>
          <p:nvPr/>
        </p:nvSpPr>
        <p:spPr>
          <a:xfrm>
            <a:off x="129243" y="2070936"/>
            <a:ext cx="29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นายอำเภอลงนามแต่งตั้ง </a:t>
            </a:r>
            <a:r>
              <a:rPr lang="th-TH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ก.บ.ต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0C38A012-CA90-432F-8F7D-BA03717FEF50}"/>
              </a:ext>
            </a:extLst>
          </p:cNvPr>
          <p:cNvSpPr txBox="1"/>
          <p:nvPr/>
        </p:nvSpPr>
        <p:spPr>
          <a:xfrm>
            <a:off x="170361" y="2884038"/>
            <a:ext cx="272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ก.บ.ต.เป็นหน่วยงานหลักในการจัดทำแผนพัฒนาตำบล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3E9C7753-E9F1-403C-BFFF-471881EF1C6D}"/>
              </a:ext>
            </a:extLst>
          </p:cNvPr>
          <p:cNvSpPr txBox="1"/>
          <p:nvPr/>
        </p:nvSpPr>
        <p:spPr>
          <a:xfrm>
            <a:off x="291302" y="3946006"/>
            <a:ext cx="272093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สนับสนุนและกำกับดูแล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2535C4A-60A4-4426-9BAD-594724118686}"/>
              </a:ext>
            </a:extLst>
          </p:cNvPr>
          <p:cNvSpPr txBox="1"/>
          <p:nvPr/>
        </p:nvSpPr>
        <p:spPr>
          <a:xfrm>
            <a:off x="54134" y="4790085"/>
            <a:ext cx="2047669" cy="1261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สนง.พช.อำเภอ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เป็นหน่วยงานหลักในการจัดทำแผนฯ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742DCF71-8A58-4B1B-AC17-007564688F11}"/>
              </a:ext>
            </a:extLst>
          </p:cNvPr>
          <p:cNvSpPr txBox="1"/>
          <p:nvPr/>
        </p:nvSpPr>
        <p:spPr>
          <a:xfrm>
            <a:off x="2130081" y="4799610"/>
            <a:ext cx="253882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นายอำเภอ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กำกับดูแลให้การจัดทำแผน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เป็นไปตามระเบียบฯ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ที่เกี่ยวข้อง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1" name="ลูกศร: ซ้าย-ขวา 40">
            <a:extLst>
              <a:ext uri="{FF2B5EF4-FFF2-40B4-BE49-F238E27FC236}">
                <a16:creationId xmlns:a16="http://schemas.microsoft.com/office/drawing/2014/main" id="{D916507E-174F-4A31-9EE5-F54B737A0EF9}"/>
              </a:ext>
            </a:extLst>
          </p:cNvPr>
          <p:cNvSpPr/>
          <p:nvPr/>
        </p:nvSpPr>
        <p:spPr>
          <a:xfrm>
            <a:off x="6575270" y="963276"/>
            <a:ext cx="492280" cy="208299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8D58A349-9BB8-4A08-9108-7BE507C609C5}"/>
              </a:ext>
            </a:extLst>
          </p:cNvPr>
          <p:cNvSpPr txBox="1"/>
          <p:nvPr/>
        </p:nvSpPr>
        <p:spPr>
          <a:xfrm>
            <a:off x="186610" y="134142"/>
            <a:ext cx="3429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สำนักงานพัฒนาชุมชนอำเภอ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เสนอคำสั่งแต่งตั้ง </a:t>
            </a:r>
            <a:r>
              <a:rPr lang="th-TH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ก.บ.ต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ให้นายอำเภอลงนาม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388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FBE4D5"/>
            </a:gs>
            <a:gs pos="20000">
              <a:schemeClr val="accent2">
                <a:lumMod val="5000"/>
                <a:lumOff val="95000"/>
              </a:schemeClr>
            </a:gs>
            <a:gs pos="51000">
              <a:schemeClr val="accent2">
                <a:lumMod val="45000"/>
                <a:lumOff val="55000"/>
              </a:schemeClr>
            </a:gs>
            <a:gs pos="35000">
              <a:schemeClr val="accent2">
                <a:lumMod val="45000"/>
                <a:lumOff val="55000"/>
              </a:schemeClr>
            </a:gs>
            <a:gs pos="76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7C5F300-7464-4B6E-84EA-AF9F82152B67}"/>
              </a:ext>
            </a:extLst>
          </p:cNvPr>
          <p:cNvSpPr/>
          <p:nvPr/>
        </p:nvSpPr>
        <p:spPr>
          <a:xfrm>
            <a:off x="0" y="10201"/>
            <a:ext cx="12192000" cy="672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th-TH" sz="1400" b="1" dirty="0">
                <a:solidFill>
                  <a:srgbClr val="00206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แบบประเมินแผนพัฒนาตำบลประจำปีงบประมาณ พ.ศ. ...............</a:t>
            </a:r>
            <a:endParaRPr lang="en-US" sz="1400" dirty="0">
              <a:solidFill>
                <a:srgbClr val="002060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algn="ctr"/>
            <a:r>
              <a:rPr lang="th-TH" sz="1400" b="1" dirty="0">
                <a:solidFill>
                  <a:srgbClr val="00206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ตำบล............อำเภอ.................จังหวัด.......................</a:t>
            </a:r>
            <a:endParaRPr lang="en-US" sz="1400" dirty="0">
              <a:solidFill>
                <a:srgbClr val="002060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algn="thaiDist"/>
            <a:r>
              <a:rPr lang="th-TH" sz="1400" dirty="0">
                <a:solidFill>
                  <a:srgbClr val="00206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400" b="1" dirty="0">
                <a:solidFill>
                  <a:srgbClr val="00206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ำนักงานพัฒนาชุมชนอำเภอ......................ได้ดำเนินการตรวจสอบความสมบูรณ์ของการดำเนินการทบทวนและจัดทำแผนพัฒนาตำบล ประจำปีงบประมาณ พ.ศ. ........... รวมทั้งความครบถ้วนขององค์ประกอบ</a:t>
            </a:r>
            <a:r>
              <a:rPr lang="th-TH" sz="1400" b="1" spc="-30" dirty="0">
                <a:solidFill>
                  <a:srgbClr val="00206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ของแผนพัฒนาตำบล                  ตามแนวทางการจัดทำแผนพัฒนาตำบลของกรมการพัฒนาชุมชนแล้ว โดยมีผลการตรวจสอบ</a:t>
            </a:r>
            <a:r>
              <a:rPr lang="th-TH" sz="1400" b="1" dirty="0">
                <a:solidFill>
                  <a:srgbClr val="00206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แผนพัฒนาตำบล ประจำปีงบประมาณ พ.ศ. ........... ดังนี้</a:t>
            </a:r>
            <a:endParaRPr lang="en-US" sz="1400" b="1" dirty="0">
              <a:solidFill>
                <a:srgbClr val="002060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14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มี	ไม่มี</a:t>
            </a:r>
            <a:r>
              <a:rPr lang="en-US" sz="14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   </a:t>
            </a:r>
            <a:r>
              <a:rPr lang="th-TH" sz="14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ความครบถ้วนขององค์ประกอบของแผนพัฒนาตำบล</a:t>
            </a:r>
            <a:endParaRPr lang="en-US" sz="14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b="1" dirty="0"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		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b="1" u="sng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ส่วนที่ 1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	ข้อมูลทั่วไปของตำบล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1.1 ความเป็นมาของตำบล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1.2 ข้อมูลสภาพทั่วไปของตำบล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en-US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 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		</a:t>
            </a:r>
            <a:r>
              <a:rPr lang="th-TH" sz="1600" b="1" u="sng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ส่วนที่ 2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	การวิเคราะห์ข้อมูล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2.1 การประเมินศักยภาพทางยุทธศาสตร์ของพื้นที่ตำบล</a:t>
            </a:r>
            <a:r>
              <a:rPr lang="th-TH" sz="1600" spc="-9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(จุดอ่อน จุดแข็ง โอกาส อุปสรรค)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914400" indent="-457200"/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         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2.2 </a:t>
            </a:r>
            <a:r>
              <a:rPr lang="th-TH" sz="160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ทิศทางการพัฒนา และกลยุทธ์หรือวิธีปฏิบัติไปสู่ทิศทาง/เป้าหมายของการพัฒนา ของตำบล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2.3 วิเคราะห์ข้อมูลชุมชนในการพัฒนาระบบสารสนเทศเพื่อการบูรณาการ</a:t>
            </a:r>
            <a:r>
              <a:rPr lang="th-TH" sz="1600" spc="-4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วางแผนงาน (</a:t>
            </a:r>
            <a:r>
              <a:rPr lang="en-US" sz="1600" spc="-4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CIA)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indent="457200"/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         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2.</a:t>
            </a:r>
            <a:r>
              <a:rPr lang="en-US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4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th-TH" sz="160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การวิเคราะห์ปัญหาของตำบล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		</a:t>
            </a:r>
            <a:r>
              <a:rPr lang="th-TH" sz="1600" b="1" u="sng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ส่วนที่ 3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	</a:t>
            </a:r>
            <a:r>
              <a:rPr lang="th-TH" sz="1600" b="1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แผนงาน/โครงการ/กิจกรรม ภายใต้แผนพัฒนาตำบล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1 การจัดลำดับความสำคัญของแผนงานโครงการ และแยกวิธีการดำเนินการ (ทำเอง/ทำร่วม/หน่วยงานอื่นทำ)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3.2 แผนงาน/</a:t>
            </a:r>
            <a:r>
              <a:rPr lang="th-TH" sz="160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โครงการ/กิจกรรม โดยแยกตามด้าน 5 ด้าน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	</a:t>
            </a: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spc="-3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3.3 </a:t>
            </a:r>
            <a:r>
              <a:rPr lang="th-TH" sz="1600" spc="-3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การนำแผนงาน/โครงการตามแผนพัฒนาหมู่บ้าน แผนพัฒนาชุมชน</a:t>
            </a:r>
            <a:r>
              <a:rPr lang="th-TH" sz="160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และแผนพัฒนาท้องถิ่นในพื้นที่ รวมทั้งข้อมูล </a:t>
            </a:r>
            <a:r>
              <a:rPr lang="th-TH" sz="1600" dirty="0" err="1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จปฐ</a:t>
            </a:r>
            <a:r>
              <a:rPr lang="th-TH" sz="160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. กชช.2ค</a:t>
            </a:r>
            <a:br>
              <a:rPr lang="th-TH" sz="160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</a:br>
            <a:r>
              <a:rPr lang="th-TH" sz="160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	                        และข้อมูล อปท. มาประกอบการจัดทำแผนพัฒนาชุมชน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en-US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 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		</a:t>
            </a:r>
            <a:r>
              <a:rPr lang="th-TH" sz="1600" b="1" u="sng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ส่วนที่ 4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	การใช้และติดตามแผนพัฒนาตำบล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4.1 มีการดำเนินการตามแผน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4.2 มีการประสานแผนกับ อปท. และ/หรือ ส่วนราชการในพื้นที่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4.3 มีการติดตามประเมินผลการดำเนินการตามแผน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 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		</a:t>
            </a:r>
            <a:r>
              <a:rPr lang="th-TH" sz="1600" b="1" u="sng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ส่วนที่ 5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	การทบทวนแผนพัฒนาตำบล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5.1 การทบทวนแผน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en-US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</a:t>
            </a:r>
            <a:r>
              <a:rPr lang="th-TH" sz="16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5.2 รายงานการประชุมแผนพัฒนาตำบล</a:t>
            </a:r>
            <a:endParaRPr lang="en-US" sz="16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 </a:t>
            </a:r>
            <a:r>
              <a:rPr lang="th-TH" sz="1600" b="1" dirty="0">
                <a:solidFill>
                  <a:srgbClr val="FF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r>
              <a:rPr lang="th-TH" sz="1600" b="1" dirty="0">
                <a:solidFill>
                  <a:srgbClr val="C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ห</a:t>
            </a:r>
            <a:r>
              <a:rPr lang="th-TH" sz="1600" b="1" spc="-30" dirty="0">
                <a:solidFill>
                  <a:srgbClr val="C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มายเหตุ </a:t>
            </a:r>
            <a:r>
              <a:rPr lang="en-US" sz="1600" b="1" spc="-30" dirty="0">
                <a:solidFill>
                  <a:srgbClr val="C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: </a:t>
            </a:r>
            <a:r>
              <a:rPr lang="th-TH" sz="1600" b="1" spc="-30" dirty="0">
                <a:solidFill>
                  <a:srgbClr val="C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ให้</a:t>
            </a:r>
            <a:r>
              <a:rPr lang="th-TH" sz="1600" b="1" dirty="0">
                <a:solidFill>
                  <a:srgbClr val="C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สำนักงานพัฒนาชุมชนอำเภอ</a:t>
            </a:r>
            <a:r>
              <a:rPr lang="th-TH" sz="1600" b="1" spc="-30" dirty="0">
                <a:solidFill>
                  <a:srgbClr val="C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เป็นผู้ตรวจสอบแผนพัฒนาตำบลของแต่ละตำบลและให้</a:t>
            </a:r>
            <a:r>
              <a:rPr lang="th-TH" sz="1600" b="1" dirty="0">
                <a:solidFill>
                  <a:srgbClr val="C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รายงานผลให้สำนักงานพัฒนาชุมชนจังหวัดทราบ</a:t>
            </a:r>
            <a:endParaRPr lang="en-US" sz="1600" b="1" dirty="0">
              <a:solidFill>
                <a:srgbClr val="C00000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81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BE4D5">
                <a:alpha val="49000"/>
              </a:srgbClr>
            </a:gs>
            <a:gs pos="12000">
              <a:schemeClr val="accent2">
                <a:alpha val="81000"/>
                <a:lumMod val="81000"/>
                <a:lumOff val="19000"/>
              </a:schemeClr>
            </a:gs>
            <a:gs pos="45000">
              <a:srgbClr val="F7C4A2"/>
            </a:gs>
            <a:gs pos="63000">
              <a:schemeClr val="accent2">
                <a:lumMod val="45000"/>
                <a:lumOff val="55000"/>
              </a:schemeClr>
            </a:gs>
            <a:gs pos="73000">
              <a:schemeClr val="accent2">
                <a:lumMod val="45000"/>
                <a:lumOff val="55000"/>
              </a:schemeClr>
            </a:gs>
            <a:gs pos="79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10574E8-9FEE-4E89-96C1-E7FAB6976809}"/>
              </a:ext>
            </a:extLst>
          </p:cNvPr>
          <p:cNvSpPr txBox="1"/>
          <p:nvPr/>
        </p:nvSpPr>
        <p:spPr>
          <a:xfrm>
            <a:off x="3982720" y="61904"/>
            <a:ext cx="558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แนวทางการจัดทำและประสานแผน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941BB06-2E02-46F2-A87E-00FBA1D1B1D3}"/>
              </a:ext>
            </a:extLst>
          </p:cNvPr>
          <p:cNvSpPr txBox="1"/>
          <p:nvPr/>
        </p:nvSpPr>
        <p:spPr>
          <a:xfrm>
            <a:off x="9088853" y="769790"/>
            <a:ext cx="269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แผนพัฒนาอำเภอ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A55E165-AAE1-461E-8196-0645DA095294}"/>
              </a:ext>
            </a:extLst>
          </p:cNvPr>
          <p:cNvSpPr txBox="1"/>
          <p:nvPr/>
        </p:nvSpPr>
        <p:spPr>
          <a:xfrm>
            <a:off x="5009943" y="1074047"/>
            <a:ext cx="3381582" cy="4031873"/>
          </a:xfrm>
          <a:prstGeom prst="rect">
            <a:avLst/>
          </a:prstGeom>
          <a:solidFill>
            <a:srgbClr val="ADB0E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ห้วงระยะเวลา ม.ค. – พ.ค.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๑.ก.บ.อ.ทบทวนกรอบทิศทางการพัฒนาอำเภอ แจ้งให้ทุกภาคส่วนทราบ รวมทั้ง อปท.ในพื้นที่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๒.จัดทำบัญชีแผนงาน/โครงการในความรับผิดชอบของ อปท.ส่งให้คณะกรรมการประสานแผนพัฒนาท้องถิ่นระดับอำเภอ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คำบรรยายภาพ: วงรี 24">
            <a:extLst>
              <a:ext uri="{FF2B5EF4-FFF2-40B4-BE49-F238E27FC236}">
                <a16:creationId xmlns:a16="http://schemas.microsoft.com/office/drawing/2014/main" id="{B58A5F46-95D5-4739-8F71-485AF7A9FAB1}"/>
              </a:ext>
            </a:extLst>
          </p:cNvPr>
          <p:cNvSpPr/>
          <p:nvPr/>
        </p:nvSpPr>
        <p:spPr>
          <a:xfrm rot="16366613">
            <a:off x="3325358" y="456159"/>
            <a:ext cx="954108" cy="1666876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ED9D7DD1-AC19-40B3-AAEE-F36BAA566E76}"/>
              </a:ext>
            </a:extLst>
          </p:cNvPr>
          <p:cNvSpPr txBox="1"/>
          <p:nvPr/>
        </p:nvSpPr>
        <p:spPr>
          <a:xfrm>
            <a:off x="3229472" y="1071185"/>
            <a:ext cx="143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๕ ขั้นตอน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D3A921AC-0A7E-415B-BB43-553DF57C55DB}"/>
              </a:ext>
            </a:extLst>
          </p:cNvPr>
          <p:cNvSpPr txBox="1"/>
          <p:nvPr/>
        </p:nvSpPr>
        <p:spPr>
          <a:xfrm>
            <a:off x="140820" y="1949956"/>
            <a:ext cx="373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นายอำเภอลลงนามแต่งตั้ง </a:t>
            </a:r>
            <a:r>
              <a:rPr lang="th-TH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ก.บ.อ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0C38A012-CA90-432F-8F7D-BA03717FEF50}"/>
              </a:ext>
            </a:extLst>
          </p:cNvPr>
          <p:cNvSpPr txBox="1"/>
          <p:nvPr/>
        </p:nvSpPr>
        <p:spPr>
          <a:xfrm>
            <a:off x="140821" y="2734299"/>
            <a:ext cx="395365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ก.บ.อ.เป็นหน่วยงานหลักรับผิดชอบจัดทำแผนพัฒนาอำเภอ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3E9C7753-E9F1-403C-BFFF-471881EF1C6D}"/>
              </a:ext>
            </a:extLst>
          </p:cNvPr>
          <p:cNvSpPr txBox="1"/>
          <p:nvPr/>
        </p:nvSpPr>
        <p:spPr>
          <a:xfrm>
            <a:off x="946695" y="4102783"/>
            <a:ext cx="272093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สนับสนุนและกำกับดูแล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2535C4A-60A4-4426-9BAD-594724118686}"/>
              </a:ext>
            </a:extLst>
          </p:cNvPr>
          <p:cNvSpPr txBox="1"/>
          <p:nvPr/>
        </p:nvSpPr>
        <p:spPr>
          <a:xfrm>
            <a:off x="84614" y="4779925"/>
            <a:ext cx="2047669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ที่ทำการ                   ปกครองอำเภอ</a:t>
            </a:r>
          </a:p>
          <a:p>
            <a:pPr algn="ctr"/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เป็นหน่วยงานหลัก</a:t>
            </a:r>
          </a:p>
          <a:p>
            <a:pPr algn="ctr"/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ในการจัดทำแผนและประสานแผน</a:t>
            </a:r>
            <a:endParaRPr lang="en-US" sz="24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742DCF71-8A58-4B1B-AC17-007564688F11}"/>
              </a:ext>
            </a:extLst>
          </p:cNvPr>
          <p:cNvSpPr txBox="1"/>
          <p:nvPr/>
        </p:nvSpPr>
        <p:spPr>
          <a:xfrm>
            <a:off x="2180881" y="4799610"/>
            <a:ext cx="2538820" cy="1631216"/>
          </a:xfrm>
          <a:prstGeom prst="rect">
            <a:avLst/>
          </a:prstGeom>
          <a:solidFill>
            <a:srgbClr val="85D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นายอำเภอ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กำกับดูแลให้การจัดทำแผน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เป็นไปตามระเบียบฯ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ที่เกี่ยวข้อง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8D58A349-9BB8-4A08-9108-7BE507C609C5}"/>
              </a:ext>
            </a:extLst>
          </p:cNvPr>
          <p:cNvSpPr txBox="1"/>
          <p:nvPr/>
        </p:nvSpPr>
        <p:spPr>
          <a:xfrm>
            <a:off x="382915" y="92681"/>
            <a:ext cx="139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BA20553-7EB1-4D08-9D11-85AB92A4E589}"/>
              </a:ext>
            </a:extLst>
          </p:cNvPr>
          <p:cNvSpPr txBox="1"/>
          <p:nvPr/>
        </p:nvSpPr>
        <p:spPr>
          <a:xfrm>
            <a:off x="171987" y="704715"/>
            <a:ext cx="2598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เสนอคำสั่งแต่งตั้ง ก.บ.อ.ให้นายอำเภอลงนาม</a:t>
            </a:r>
            <a:endParaRPr lang="en-US" sz="2800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24B1BD36-A653-4A68-BC1F-D2CD7505F0DC}"/>
              </a:ext>
            </a:extLst>
          </p:cNvPr>
          <p:cNvSpPr txBox="1"/>
          <p:nvPr/>
        </p:nvSpPr>
        <p:spPr>
          <a:xfrm>
            <a:off x="8543925" y="1655960"/>
            <a:ext cx="3555036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ห้วงระยะเวลา พ.ค.– มิ.ย.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๓.จัดทำแผนพัฒนาอำเภอ เสนอ ผวจ.ให้ความเห็นชอบ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(ผ่านคณะทำงานกลั่นกรองแผน)ก่อนประกาศใช้และจัดส่งให้หน่วยงานต่าง ๆ/อปท.ในพื้นที่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๔.จัดทำแผนความต้องการระดับอำเภอ จัดส่งให้ ก.บ.จ.และหน่วยงานที่เกี่ยวข้อง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๕.ทบทวนแผนฯ และความต้องการทุกปี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6CDF1BB-09DC-4E19-823B-98F396ECC84F}"/>
              </a:ext>
            </a:extLst>
          </p:cNvPr>
          <p:cNvSpPr txBox="1"/>
          <p:nvPr/>
        </p:nvSpPr>
        <p:spPr>
          <a:xfrm>
            <a:off x="4818729" y="5339981"/>
            <a:ext cx="3555036" cy="1384995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ที่ทำการปกครองจังหวัด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ประเมินแผนพัฒนาอำเภอรายงานให้กรมการปกครองทราบ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112883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1562</Words>
  <Application>Microsoft Office PowerPoint</Application>
  <PresentationFormat>แบบจอกว้าง</PresentationFormat>
  <Paragraphs>270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49</cp:revision>
  <dcterms:created xsi:type="dcterms:W3CDTF">2021-01-21T06:05:27Z</dcterms:created>
  <dcterms:modified xsi:type="dcterms:W3CDTF">2021-01-22T05:10:42Z</dcterms:modified>
</cp:coreProperties>
</file>