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4" r:id="rId5"/>
    <p:sldId id="266" r:id="rId6"/>
    <p:sldId id="267" r:id="rId7"/>
    <p:sldId id="261" r:id="rId8"/>
    <p:sldId id="262" r:id="rId9"/>
    <p:sldId id="26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8B8B"/>
    <a:srgbClr val="99CCFF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868FB2-0C95-485E-B8C6-C509AF808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F5F8E09-B90E-4E12-93C0-086BD8594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D362CDF-0136-41FC-AB31-223F030F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A3DC655-C5F9-4A62-8034-40434254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9291C2F-BC1A-4F6C-900E-D26F1722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1F1B0B-7D6A-47ED-B302-73B9AC0C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5307C41-09E2-461D-A897-EB59D9246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C88CB7D-3785-4014-A13C-4FCA7E42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78B8097-CC26-411C-B291-1543DB99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84F886-6947-48AE-999E-853CC35B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73D2AF6-3A29-4BA0-A001-3E76B62FE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8BFDB4-056E-4427-A2C5-6D8864B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EA839B4-B6E5-4009-AC80-70492836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D573FB-7A59-4BE5-92E3-354E0AA1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7DF357E-FBBF-4176-85C0-68EE4C47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D1EAB1-335A-4C90-91E4-10D6B778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8D5EBA4-7087-4F58-B845-F43F3D3C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DC35DA2-88EC-4758-B78E-1A898291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1E6E16-A79E-4C03-90D5-3683B3CA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E778E1E-9A51-4C7C-9896-34C9D4E6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D96347-2610-410D-9A55-556D4B47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4CD0FA2-6689-4D03-8216-241E3960F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E0C5A9-8778-49F3-AB5C-A0972BA1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40187AA-8658-45D8-9BE5-D5FCEB2C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7F6B1F1-1DEA-484B-8B54-9B194E62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A6000E-30FA-437D-9539-D6363218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FC32CD-5145-4DCB-AC9B-31CBE788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9DC69D0-E1F2-4A61-A158-CC2E5834A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1F07C10-322A-4CF2-8671-5E2E24DB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13CEB24-481B-45C6-A70A-8CB4F9A3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A782BC1-FF53-47CF-A940-0DFFEC53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A8CEFB-DC28-48D2-9744-742D4D99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563E700-C454-4CB9-9F1F-4588BE9EF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21F1C53-4CD9-44CC-B288-5F9410EF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2004F3A-9B12-4A98-90E7-C68E95F3B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DFDA89D-7F1B-49FF-96B3-0FE8E6049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EB8FB7E-E4C3-4705-9D53-DB94E028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664AC8E-F122-493B-98B1-0216CD22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141AB5E-218D-41EE-B9FB-A3F51B48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1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E74FFD-236C-4208-A2FA-067A77E0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1FAEEB5-DE35-4C33-8EA9-C0B61986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A17037F-7D8D-4348-AED6-0CA07047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95D8A5F-1403-45D9-87DF-1CCCD51C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70D6EA1-5D5B-4C67-AC49-EBBCC1FD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FB73130-47BC-4EDA-BDAC-9DE6C15A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982A915-2D67-4A6F-B089-979B952C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58381A-79A4-4C7E-9179-FA1428A3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8EBD7A-BF38-4858-81B4-386E636A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E1C262E-67B0-49B0-B310-C855EB7FF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9FF3BFA-FF51-4F99-A94C-49E95B0D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ED613A8-C030-4086-92B1-2CBDF05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C8F68E2-82BA-482C-82C5-316DDB0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E6D813-2DCD-4910-B699-B40A2B35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A7BDF02-474E-446E-870F-B21F724E0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9496C49-573F-4827-8BFF-2D995F13D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D12CD53-B7FE-4790-BDBB-6B191244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28214C2-1C11-472D-8BAF-1EE18AD6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8058840-9E32-43CC-BA6D-64F506F2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6BC9F31-AE7A-4EBF-B33A-9BFFEAFE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80F2D27-6A7E-4589-8A9B-E244807F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6C1BD90-4C6A-48EF-9397-529CA198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C4C2-3750-4A4C-B245-8BFDE118E6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0F462C-FCFB-4D8E-A7F1-1E5BCDF2F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A285ED-2845-464A-A774-A935B5CFE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0186-3EEB-4FFC-84A8-55B3A0EE9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3E6EDAE-7C42-4272-B59B-50E8B1409E0C}"/>
              </a:ext>
            </a:extLst>
          </p:cNvPr>
          <p:cNvSpPr txBox="1"/>
          <p:nvPr/>
        </p:nvSpPr>
        <p:spPr>
          <a:xfrm>
            <a:off x="2166937" y="125194"/>
            <a:ext cx="9115145" cy="923330"/>
          </a:xfrm>
          <a:prstGeom prst="rect">
            <a:avLst/>
          </a:prstGeom>
          <a:solidFill>
            <a:srgbClr val="FF8B8B"/>
          </a:solidFill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การจัดการความรู้ในงานพัฒนาชุมชน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F136F11-C0AF-40D7-8D9C-04E818C8E17F}"/>
              </a:ext>
            </a:extLst>
          </p:cNvPr>
          <p:cNvSpPr txBox="1"/>
          <p:nvPr/>
        </p:nvSpPr>
        <p:spPr>
          <a:xfrm>
            <a:off x="457834" y="4765040"/>
            <a:ext cx="5241926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508000" stA="99000" endPos="12000" dist="495300" dir="5400000" sy="-100000" algn="bl" rotWithShape="0"/>
            <a:softEdge rad="127000"/>
          </a:effectLst>
          <a:scene3d>
            <a:camera prst="perspectiveRelaxedModerately"/>
            <a:lightRig rig="threePt" dir="t"/>
          </a:scene3d>
          <a:sp3d extrusionH="44450" prstMaterial="softEdge">
            <a:extrusionClr>
              <a:schemeClr val="accent6">
                <a:lumMod val="40000"/>
                <a:lumOff val="60000"/>
              </a:schemeClr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นางสาวจันทร์หอม  สีแดง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ผู้อำนวยการกลุ่มงานสารสนเทศการพัฒนาชุมชน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สำนักงานพัฒนาชุมชนจังหวัดแม่ฮ่องสอน</a:t>
            </a:r>
          </a:p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โทร. ๐ ๕๓๖๑ ๒๑๙๖,๐๘ ๑๘๒๒ ๔๑๐๖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8" name="Picture 4" descr="ระบบสารสนเทศในงานทรัพยากรมนุษย์ เลือกให้เหมาะกับองค์กรของคุณ | SoftBankThai">
            <a:extLst>
              <a:ext uri="{FF2B5EF4-FFF2-40B4-BE49-F238E27FC236}">
                <a16:creationId xmlns:a16="http://schemas.microsoft.com/office/drawing/2014/main" id="{768BA81E-3839-4075-8DAD-EBB0A8DF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19" y="1185961"/>
            <a:ext cx="5394961" cy="53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ลักษณะทั่วของปลาทู - Rastrelliger brachysoma">
            <a:extLst>
              <a:ext uri="{FF2B5EF4-FFF2-40B4-BE49-F238E27FC236}">
                <a16:creationId xmlns:a16="http://schemas.microsoft.com/office/drawing/2014/main" id="{D9FF4037-A5B9-46FB-80DE-EB0AF646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" y="2092960"/>
            <a:ext cx="5594985" cy="20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3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คำบรรยายภาพ: วงรี 15">
            <a:extLst>
              <a:ext uri="{FF2B5EF4-FFF2-40B4-BE49-F238E27FC236}">
                <a16:creationId xmlns:a16="http://schemas.microsoft.com/office/drawing/2014/main" id="{68CB498A-1EC1-4662-9A11-206280F9B6FA}"/>
              </a:ext>
            </a:extLst>
          </p:cNvPr>
          <p:cNvSpPr/>
          <p:nvPr/>
        </p:nvSpPr>
        <p:spPr>
          <a:xfrm rot="5045514" flipH="1">
            <a:off x="9215767" y="4558100"/>
            <a:ext cx="990620" cy="1571625"/>
          </a:xfrm>
          <a:prstGeom prst="wedgeEllipseCallout">
            <a:avLst>
              <a:gd name="adj1" fmla="val -33827"/>
              <a:gd name="adj2" fmla="val 6991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คำบรรยายภาพ: วงรี 13">
            <a:extLst>
              <a:ext uri="{FF2B5EF4-FFF2-40B4-BE49-F238E27FC236}">
                <a16:creationId xmlns:a16="http://schemas.microsoft.com/office/drawing/2014/main" id="{DB2F61AE-2A19-4E3A-8A75-2D991CCA462F}"/>
              </a:ext>
            </a:extLst>
          </p:cNvPr>
          <p:cNvSpPr/>
          <p:nvPr/>
        </p:nvSpPr>
        <p:spPr>
          <a:xfrm rot="16200000">
            <a:off x="6809588" y="1526525"/>
            <a:ext cx="806347" cy="1571625"/>
          </a:xfrm>
          <a:prstGeom prst="wedgeEllipseCallout">
            <a:avLst>
              <a:gd name="adj1" fmla="val -33827"/>
              <a:gd name="adj2" fmla="val 6991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คำบรรยายภาพ: วงรี 5">
            <a:extLst>
              <a:ext uri="{FF2B5EF4-FFF2-40B4-BE49-F238E27FC236}">
                <a16:creationId xmlns:a16="http://schemas.microsoft.com/office/drawing/2014/main" id="{D175CC53-F2E7-4633-B7B3-6AD713C60856}"/>
              </a:ext>
            </a:extLst>
          </p:cNvPr>
          <p:cNvSpPr/>
          <p:nvPr/>
        </p:nvSpPr>
        <p:spPr>
          <a:xfrm rot="16200000">
            <a:off x="658864" y="1395975"/>
            <a:ext cx="806347" cy="1571625"/>
          </a:xfrm>
          <a:prstGeom prst="wedgeEllipseCallout">
            <a:avLst>
              <a:gd name="adj1" fmla="val -33827"/>
              <a:gd name="adj2" fmla="val 699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คุณแม่หัวร้อน! ฉะหนังสือเรียนเด็กประถม ที่สอนให้เด็กทำงานฟรี จะเป็นคนดีห้ามหวังสิ่งตอบแทน  - Akibatan">
            <a:extLst>
              <a:ext uri="{FF2B5EF4-FFF2-40B4-BE49-F238E27FC236}">
                <a16:creationId xmlns:a16="http://schemas.microsoft.com/office/drawing/2014/main" id="{43AEA88A-3BA6-4CEC-971B-8DB886A9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87" y="450336"/>
            <a:ext cx="3757000" cy="23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ฟรีแลนซ์ดียังไง? หาได้จากไหน? ที่นี่มีคำตอบ! - fastwork">
            <a:extLst>
              <a:ext uri="{FF2B5EF4-FFF2-40B4-BE49-F238E27FC236}">
                <a16:creationId xmlns:a16="http://schemas.microsoft.com/office/drawing/2014/main" id="{4A7396EF-4F1B-4C22-8AAA-0AC3BBEE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63" y="695325"/>
            <a:ext cx="3666679" cy="30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 works photos and illustrations: 【illustAC】การ์ตูนการทำงาน">
            <a:extLst>
              <a:ext uri="{FF2B5EF4-FFF2-40B4-BE49-F238E27FC236}">
                <a16:creationId xmlns:a16="http://schemas.microsoft.com/office/drawing/2014/main" id="{FF4539A2-EF81-4A6A-A605-C494FE93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926210"/>
            <a:ext cx="4048125" cy="26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0D8EDDE-0AAC-4B70-AD16-65368B2628E7}"/>
              </a:ext>
            </a:extLst>
          </p:cNvPr>
          <p:cNvSpPr txBox="1"/>
          <p:nvPr/>
        </p:nvSpPr>
        <p:spPr>
          <a:xfrm>
            <a:off x="436075" y="3162300"/>
            <a:ext cx="359092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เป้าหมาย</a:t>
            </a:r>
          </a:p>
          <a:p>
            <a:pPr algn="ctr"/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การจัดการความรู้</a:t>
            </a:r>
            <a:endParaRPr lang="en-US" sz="4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1C5837A-948E-4A34-88CC-F8423C643D7D}"/>
              </a:ext>
            </a:extLst>
          </p:cNvPr>
          <p:cNvSpPr txBox="1"/>
          <p:nvPr/>
        </p:nvSpPr>
        <p:spPr>
          <a:xfrm>
            <a:off x="497725" y="1778617"/>
            <a:ext cx="115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</a:t>
            </a:r>
            <a:endParaRPr lang="en-US" sz="40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5D8CC8E7-1EC4-4040-8713-A1FB058BE242}"/>
              </a:ext>
            </a:extLst>
          </p:cNvPr>
          <p:cNvSpPr txBox="1"/>
          <p:nvPr/>
        </p:nvSpPr>
        <p:spPr>
          <a:xfrm>
            <a:off x="6591300" y="1880113"/>
            <a:ext cx="115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คน</a:t>
            </a:r>
            <a:endParaRPr lang="en-US" sz="40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BB74EC3-73E0-47CC-A71D-1004E086148C}"/>
              </a:ext>
            </a:extLst>
          </p:cNvPr>
          <p:cNvSpPr txBox="1"/>
          <p:nvPr/>
        </p:nvSpPr>
        <p:spPr>
          <a:xfrm>
            <a:off x="8822225" y="4923294"/>
            <a:ext cx="1640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องค์กร</a:t>
            </a:r>
            <a:endParaRPr lang="en-US" sz="4000" b="1" dirty="0">
              <a:solidFill>
                <a:srgbClr val="00B05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ลูกศร: ลง 6">
            <a:extLst>
              <a:ext uri="{FF2B5EF4-FFF2-40B4-BE49-F238E27FC236}">
                <a16:creationId xmlns:a16="http://schemas.microsoft.com/office/drawing/2014/main" id="{76E538B1-E146-4B0D-AECF-BE3F59B7859F}"/>
              </a:ext>
            </a:extLst>
          </p:cNvPr>
          <p:cNvSpPr/>
          <p:nvPr/>
        </p:nvSpPr>
        <p:spPr>
          <a:xfrm>
            <a:off x="38406" y="546969"/>
            <a:ext cx="2078525" cy="9429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809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F0A531D-AA4C-47A8-90CD-D5850C876123}"/>
              </a:ext>
            </a:extLst>
          </p:cNvPr>
          <p:cNvSpPr/>
          <p:nvPr/>
        </p:nvSpPr>
        <p:spPr>
          <a:xfrm>
            <a:off x="5124450" y="1874341"/>
            <a:ext cx="6656070" cy="4154984"/>
          </a:xfrm>
          <a:prstGeom prst="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th-TH" sz="40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th-TH" sz="40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องค์ประกอบของการจัดการความรู้ </a:t>
            </a:r>
            <a:r>
              <a:rPr lang="en-US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    </a:t>
            </a:r>
            <a:endParaRPr lang="th-TH" sz="4000" b="0" i="0" dirty="0">
              <a:solidFill>
                <a:srgbClr val="00206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dirty="0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3200" b="0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th-TH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คน เป็นแหล่งความรู้และนำความรู้ไปใช้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       2.เทคโนโลยี เป็นเครื่องมือค้นหา จัดเก็บ  </a:t>
            </a:r>
            <a:br>
              <a:rPr lang="th-TH" sz="32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แลกเปลี่ยนและนำความรู้ไปใช้อย่างง่าย รวดเร็ว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      </a:t>
            </a:r>
            <a:r>
              <a:rPr lang="th-TH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3.กระบวนการความรู้ เป็นการบริหารจัดการ           </a:t>
            </a:r>
            <a:br>
              <a:rPr lang="th-TH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นำความรู้จากแหล่งความรู้ไปให้ผู้ใช้                              </a:t>
            </a:r>
            <a:br>
              <a:rPr lang="th-TH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i="0" dirty="0">
                <a:solidFill>
                  <a:srgbClr val="C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ให้เกิดการปรับปรุง และนวัตกรรม</a:t>
            </a:r>
            <a:br>
              <a:rPr lang="th-TH" sz="3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Picture 2" descr="การจัดการความรู้ - SRP Knowledge Management">
            <a:extLst>
              <a:ext uri="{FF2B5EF4-FFF2-40B4-BE49-F238E27FC236}">
                <a16:creationId xmlns:a16="http://schemas.microsoft.com/office/drawing/2014/main" id="{8D0CA8E5-A53D-476E-8846-A02FE500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180975"/>
            <a:ext cx="5241924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5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เพลงมดตัวน้อยตัวนิด มดแดงขยัน มีเนื้อเพลง ♫ เพลงเด็กอนุบาล 22 นาที Littl...  | การ์ตูน, คาราโอเกะ, เพลง">
            <a:extLst>
              <a:ext uri="{FF2B5EF4-FFF2-40B4-BE49-F238E27FC236}">
                <a16:creationId xmlns:a16="http://schemas.microsoft.com/office/drawing/2014/main" id="{472B29E9-D99B-4CA1-93AD-DF43A8CD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7" y="733425"/>
            <a:ext cx="3789432" cy="2131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10" descr="นิยาย ทำงานเป็นทีม...., ทำอย่างไร ....ในความคิด คนรุ่นใหม่ : Dek-D.com -  Writer">
            <a:extLst>
              <a:ext uri="{FF2B5EF4-FFF2-40B4-BE49-F238E27FC236}">
                <a16:creationId xmlns:a16="http://schemas.microsoft.com/office/drawing/2014/main" id="{67B24120-0DDD-4B59-BEBA-8AC4A705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945">
            <a:off x="7868049" y="421290"/>
            <a:ext cx="3984480" cy="2291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2FF15E3-3A49-4BD0-A410-C867631EF0DD}"/>
              </a:ext>
            </a:extLst>
          </p:cNvPr>
          <p:cNvSpPr/>
          <p:nvPr/>
        </p:nvSpPr>
        <p:spPr>
          <a:xfrm>
            <a:off x="4696627" y="1186535"/>
            <a:ext cx="279874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4A4A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40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</a:t>
            </a:r>
          </a:p>
          <a:p>
            <a:pPr algn="ctr"/>
            <a:r>
              <a:rPr lang="th-TH" sz="40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การจัดการความรู้</a:t>
            </a:r>
            <a:endParaRPr lang="en-US" sz="40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892D1EA-01EC-4E0A-B58B-534D186DE864}"/>
              </a:ext>
            </a:extLst>
          </p:cNvPr>
          <p:cNvSpPr/>
          <p:nvPr/>
        </p:nvSpPr>
        <p:spPr>
          <a:xfrm>
            <a:off x="286661" y="4085518"/>
            <a:ext cx="207817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ลงมือปฏิบัติ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FA15030-12D9-4135-9B95-C516CD438A3B}"/>
              </a:ext>
            </a:extLst>
          </p:cNvPr>
          <p:cNvSpPr/>
          <p:nvPr/>
        </p:nvSpPr>
        <p:spPr>
          <a:xfrm>
            <a:off x="8613686" y="3524250"/>
            <a:ext cx="306365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4A4A4A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เรียนรู้จากผู้ปฏิบัติ </a:t>
            </a:r>
          </a:p>
          <a:p>
            <a:pPr algn="ctr"/>
            <a:r>
              <a:rPr lang="th-TH" sz="4000" b="1" dirty="0">
                <a:solidFill>
                  <a:srgbClr val="4A4A4A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มีประสบการณ์</a:t>
            </a:r>
            <a:endParaRPr lang="en-US" sz="4000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369A1D7-ED98-45B6-9E4E-43C3102CEB00}"/>
              </a:ext>
            </a:extLst>
          </p:cNvPr>
          <p:cNvSpPr/>
          <p:nvPr/>
        </p:nvSpPr>
        <p:spPr>
          <a:xfrm>
            <a:off x="4098775" y="5472380"/>
            <a:ext cx="2808782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rgbClr val="4A4A4A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เรียนรู้จากตำรา </a:t>
            </a:r>
          </a:p>
          <a:p>
            <a:pPr algn="ctr"/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- ฟังการบรรยาย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สัมมนาเบื้องหลังอาจารย์กลุ่มไอคอนสีออกแบบการ์ตูน-การ์ตูนเวกเตอร์-เวกเตอร์ฟรี  ดาวน์โหลดฟรี">
            <a:extLst>
              <a:ext uri="{FF2B5EF4-FFF2-40B4-BE49-F238E27FC236}">
                <a16:creationId xmlns:a16="http://schemas.microsoft.com/office/drawing/2014/main" id="{30CE3C5D-B27B-436E-800E-D8002339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2" y="3176908"/>
            <a:ext cx="2448118" cy="2269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-Training รับทำสื่อ หลักสูตรออนไลน์ ออกแบบพัฒนาระบบเพื่อฝึกอบรมพนักงาน |  รับทำสื่อการสอน e-learning e-Training ออกแบบและผลิตสื่อการเรียน มัลติมีเดีย  อนิเมชันให้น่าสนใจ วัดผลการเรียนได้">
            <a:extLst>
              <a:ext uri="{FF2B5EF4-FFF2-40B4-BE49-F238E27FC236}">
                <a16:creationId xmlns:a16="http://schemas.microsoft.com/office/drawing/2014/main" id="{74B8AE3C-24BB-4180-BB1E-61D1D685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87" y="3110233"/>
            <a:ext cx="2417688" cy="2269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DA3BC7ED-17C9-4CD8-9574-C444D0B9C9E1}"/>
              </a:ext>
            </a:extLst>
          </p:cNvPr>
          <p:cNvSpPr/>
          <p:nvPr/>
        </p:nvSpPr>
        <p:spPr>
          <a:xfrm rot="18417296">
            <a:off x="1059203" y="3244294"/>
            <a:ext cx="930304" cy="628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ลูกศร: ขวา 10">
            <a:extLst>
              <a:ext uri="{FF2B5EF4-FFF2-40B4-BE49-F238E27FC236}">
                <a16:creationId xmlns:a16="http://schemas.microsoft.com/office/drawing/2014/main" id="{7367D821-CEEE-46D4-B2A7-F68E46A94EA8}"/>
              </a:ext>
            </a:extLst>
          </p:cNvPr>
          <p:cNvSpPr/>
          <p:nvPr/>
        </p:nvSpPr>
        <p:spPr>
          <a:xfrm rot="2712411">
            <a:off x="8439854" y="2835535"/>
            <a:ext cx="895697" cy="628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757D6149-196D-4B33-B232-C1B9270B6AD6}"/>
              </a:ext>
            </a:extLst>
          </p:cNvPr>
          <p:cNvSpPr/>
          <p:nvPr/>
        </p:nvSpPr>
        <p:spPr>
          <a:xfrm rot="9442085">
            <a:off x="7160977" y="5842807"/>
            <a:ext cx="978695" cy="628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4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เมฆ 29">
            <a:extLst>
              <a:ext uri="{FF2B5EF4-FFF2-40B4-BE49-F238E27FC236}">
                <a16:creationId xmlns:a16="http://schemas.microsoft.com/office/drawing/2014/main" id="{18CF1CA4-377F-43F2-B9FC-276DBDAFF459}"/>
              </a:ext>
            </a:extLst>
          </p:cNvPr>
          <p:cNvSpPr/>
          <p:nvPr/>
        </p:nvSpPr>
        <p:spPr>
          <a:xfrm>
            <a:off x="7875639" y="211828"/>
            <a:ext cx="3905787" cy="106732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เมฆ 28">
            <a:extLst>
              <a:ext uri="{FF2B5EF4-FFF2-40B4-BE49-F238E27FC236}">
                <a16:creationId xmlns:a16="http://schemas.microsoft.com/office/drawing/2014/main" id="{53D764E3-EE1A-4604-B580-547C5B880452}"/>
              </a:ext>
            </a:extLst>
          </p:cNvPr>
          <p:cNvSpPr/>
          <p:nvPr/>
        </p:nvSpPr>
        <p:spPr>
          <a:xfrm>
            <a:off x="68826" y="2495632"/>
            <a:ext cx="2717209" cy="933368"/>
          </a:xfrm>
          <a:prstGeom prst="cloud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เมฆ 27">
            <a:extLst>
              <a:ext uri="{FF2B5EF4-FFF2-40B4-BE49-F238E27FC236}">
                <a16:creationId xmlns:a16="http://schemas.microsoft.com/office/drawing/2014/main" id="{C82A47E9-BB91-4448-84A3-E9C3F82C42AD}"/>
              </a:ext>
            </a:extLst>
          </p:cNvPr>
          <p:cNvSpPr/>
          <p:nvPr/>
        </p:nvSpPr>
        <p:spPr>
          <a:xfrm>
            <a:off x="-2379" y="1188651"/>
            <a:ext cx="2434454" cy="1306981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เมฆ 26">
            <a:extLst>
              <a:ext uri="{FF2B5EF4-FFF2-40B4-BE49-F238E27FC236}">
                <a16:creationId xmlns:a16="http://schemas.microsoft.com/office/drawing/2014/main" id="{9A99A423-60FA-4EAD-A0A4-DBF813C3DE78}"/>
              </a:ext>
            </a:extLst>
          </p:cNvPr>
          <p:cNvSpPr/>
          <p:nvPr/>
        </p:nvSpPr>
        <p:spPr>
          <a:xfrm>
            <a:off x="127819" y="171167"/>
            <a:ext cx="2159984" cy="89071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เมฆ 25">
            <a:extLst>
              <a:ext uri="{FF2B5EF4-FFF2-40B4-BE49-F238E27FC236}">
                <a16:creationId xmlns:a16="http://schemas.microsoft.com/office/drawing/2014/main" id="{842E706A-E5A7-484C-A37C-A4406032F567}"/>
              </a:ext>
            </a:extLst>
          </p:cNvPr>
          <p:cNvSpPr/>
          <p:nvPr/>
        </p:nvSpPr>
        <p:spPr>
          <a:xfrm>
            <a:off x="8327923" y="4385187"/>
            <a:ext cx="3500286" cy="106732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เมฆ 22">
            <a:extLst>
              <a:ext uri="{FF2B5EF4-FFF2-40B4-BE49-F238E27FC236}">
                <a16:creationId xmlns:a16="http://schemas.microsoft.com/office/drawing/2014/main" id="{4CB68EAC-AC39-447B-95F0-E6BD7804A318}"/>
              </a:ext>
            </a:extLst>
          </p:cNvPr>
          <p:cNvSpPr/>
          <p:nvPr/>
        </p:nvSpPr>
        <p:spPr>
          <a:xfrm>
            <a:off x="58993" y="5177338"/>
            <a:ext cx="3900439" cy="165101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เมฆ 21">
            <a:extLst>
              <a:ext uri="{FF2B5EF4-FFF2-40B4-BE49-F238E27FC236}">
                <a16:creationId xmlns:a16="http://schemas.microsoft.com/office/drawing/2014/main" id="{64E646BE-A853-43C6-9843-81E50E9F0D08}"/>
              </a:ext>
            </a:extLst>
          </p:cNvPr>
          <p:cNvSpPr/>
          <p:nvPr/>
        </p:nvSpPr>
        <p:spPr>
          <a:xfrm>
            <a:off x="3959433" y="4833212"/>
            <a:ext cx="3578942" cy="143976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CB2AA95-1150-4022-8927-A4AD39BF63CF}"/>
              </a:ext>
            </a:extLst>
          </p:cNvPr>
          <p:cNvSpPr txBox="1"/>
          <p:nvPr/>
        </p:nvSpPr>
        <p:spPr>
          <a:xfrm>
            <a:off x="7087501" y="1618067"/>
            <a:ext cx="285872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สำรวจความความรู้</a:t>
            </a:r>
            <a:endParaRPr lang="en-US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6792438-1723-485C-85C8-07863626E9EC}"/>
              </a:ext>
            </a:extLst>
          </p:cNvPr>
          <p:cNvSpPr txBox="1"/>
          <p:nvPr/>
        </p:nvSpPr>
        <p:spPr>
          <a:xfrm>
            <a:off x="8473923" y="255889"/>
            <a:ext cx="300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๑.การบ่งชี้ความรู้</a:t>
            </a:r>
          </a:p>
          <a:p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(Knowledge Identification)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B32798E-B36A-4DC8-88EC-14DAC56B289F}"/>
              </a:ext>
            </a:extLst>
          </p:cNvPr>
          <p:cNvSpPr txBox="1"/>
          <p:nvPr/>
        </p:nvSpPr>
        <p:spPr>
          <a:xfrm>
            <a:off x="7087501" y="3535290"/>
            <a:ext cx="22927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รวบรวมพัฒนา</a:t>
            </a:r>
            <a:endParaRPr lang="en-US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6C443B7-9540-4FC1-B466-1C41DC5E540E}"/>
              </a:ext>
            </a:extLst>
          </p:cNvPr>
          <p:cNvSpPr txBox="1"/>
          <p:nvPr/>
        </p:nvSpPr>
        <p:spPr>
          <a:xfrm>
            <a:off x="4365008" y="5177339"/>
            <a:ext cx="322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๓.การจัดเก็บความรู้ให้เป็นระบบ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(Knowledge Organization)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CBFA5AA-1505-4E12-890C-F54B1056BE3A}"/>
              </a:ext>
            </a:extLst>
          </p:cNvPr>
          <p:cNvSpPr txBox="1"/>
          <p:nvPr/>
        </p:nvSpPr>
        <p:spPr>
          <a:xfrm>
            <a:off x="2615052" y="1632955"/>
            <a:ext cx="227002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ถ่ายทอดความรู้</a:t>
            </a:r>
            <a:endParaRPr lang="en-US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3B66FCB-DF77-4DEB-B2C8-168BF6F6FA53}"/>
              </a:ext>
            </a:extLst>
          </p:cNvPr>
          <p:cNvSpPr txBox="1"/>
          <p:nvPr/>
        </p:nvSpPr>
        <p:spPr>
          <a:xfrm>
            <a:off x="8757162" y="4511123"/>
            <a:ext cx="300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๒.การสร้างและแสวงหาความรู้</a:t>
            </a:r>
            <a:r>
              <a:rPr lang="en-US" sz="24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(Knowledge Creation)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7E12717-325D-4ED1-911A-E26EB300866A}"/>
              </a:ext>
            </a:extLst>
          </p:cNvPr>
          <p:cNvSpPr txBox="1"/>
          <p:nvPr/>
        </p:nvSpPr>
        <p:spPr>
          <a:xfrm>
            <a:off x="363791" y="5423186"/>
            <a:ext cx="323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๔.การประมวลและกลั่นกรองความรู้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(Knowledge Codification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and Refinement)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EB47912-BAB5-4830-B926-0E1ECA593726}"/>
              </a:ext>
            </a:extLst>
          </p:cNvPr>
          <p:cNvSpPr txBox="1"/>
          <p:nvPr/>
        </p:nvSpPr>
        <p:spPr>
          <a:xfrm>
            <a:off x="1942850" y="3513521"/>
            <a:ext cx="294222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จัดเก็บและสังเคราะห์</a:t>
            </a:r>
            <a:endParaRPr lang="en-US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94C0714-84F3-46F0-9C66-CD767A43E8A9}"/>
              </a:ext>
            </a:extLst>
          </p:cNvPr>
          <p:cNvSpPr txBox="1"/>
          <p:nvPr/>
        </p:nvSpPr>
        <p:spPr>
          <a:xfrm>
            <a:off x="557326" y="237659"/>
            <a:ext cx="173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๗.การเรียนรู้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Learning)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30E624B-7C9D-45F4-B0E5-90AB2D5647C7}"/>
              </a:ext>
            </a:extLst>
          </p:cNvPr>
          <p:cNvSpPr txBox="1"/>
          <p:nvPr/>
        </p:nvSpPr>
        <p:spPr>
          <a:xfrm>
            <a:off x="298530" y="1227981"/>
            <a:ext cx="243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๖.การแบ่งปัน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แลกเปลี่ยนความรู้</a:t>
            </a:r>
            <a:endParaRPr lang="en-US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Know Sharing) 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29483112-9C93-4E49-BD6D-370220113AE0}"/>
              </a:ext>
            </a:extLst>
          </p:cNvPr>
          <p:cNvSpPr/>
          <p:nvPr/>
        </p:nvSpPr>
        <p:spPr>
          <a:xfrm>
            <a:off x="266952" y="2547853"/>
            <a:ext cx="2204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๕.การเข้าถึงความรู้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Knowledge Access)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DFA2F96-A29A-4DA7-955A-A0039DD93FDD}"/>
              </a:ext>
            </a:extLst>
          </p:cNvPr>
          <p:cNvSpPr txBox="1"/>
          <p:nvPr/>
        </p:nvSpPr>
        <p:spPr>
          <a:xfrm>
            <a:off x="4885075" y="2288795"/>
            <a:ext cx="220242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กระบวนการ</a:t>
            </a:r>
          </a:p>
          <a:p>
            <a:pPr algn="ctr"/>
            <a:r>
              <a:rPr lang="th-TH" sz="36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จัดการความรู้</a:t>
            </a:r>
            <a:endParaRPr lang="en-US" sz="3600" b="1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ลูกศร: ลง 33">
            <a:extLst>
              <a:ext uri="{FF2B5EF4-FFF2-40B4-BE49-F238E27FC236}">
                <a16:creationId xmlns:a16="http://schemas.microsoft.com/office/drawing/2014/main" id="{F61103F6-D725-4C77-B43F-E68E05251BCA}"/>
              </a:ext>
            </a:extLst>
          </p:cNvPr>
          <p:cNvSpPr/>
          <p:nvPr/>
        </p:nvSpPr>
        <p:spPr>
          <a:xfrm>
            <a:off x="8070560" y="2484634"/>
            <a:ext cx="639097" cy="779366"/>
          </a:xfrm>
          <a:prstGeom prst="down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ลูกศร: ลง 34">
            <a:extLst>
              <a:ext uri="{FF2B5EF4-FFF2-40B4-BE49-F238E27FC236}">
                <a16:creationId xmlns:a16="http://schemas.microsoft.com/office/drawing/2014/main" id="{969DD1F7-24AF-429A-9E55-A89CA55913A7}"/>
              </a:ext>
            </a:extLst>
          </p:cNvPr>
          <p:cNvSpPr/>
          <p:nvPr/>
        </p:nvSpPr>
        <p:spPr>
          <a:xfrm rot="5400000">
            <a:off x="5684418" y="3610747"/>
            <a:ext cx="639097" cy="859273"/>
          </a:xfrm>
          <a:prstGeom prst="down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ลูกศร: ลง 35">
            <a:extLst>
              <a:ext uri="{FF2B5EF4-FFF2-40B4-BE49-F238E27FC236}">
                <a16:creationId xmlns:a16="http://schemas.microsoft.com/office/drawing/2014/main" id="{ACB3B5F2-42AC-4476-BCAD-E8E84E356B3B}"/>
              </a:ext>
            </a:extLst>
          </p:cNvPr>
          <p:cNvSpPr/>
          <p:nvPr/>
        </p:nvSpPr>
        <p:spPr>
          <a:xfrm rot="10800000">
            <a:off x="3320334" y="2352405"/>
            <a:ext cx="639097" cy="893305"/>
          </a:xfrm>
          <a:prstGeom prst="down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ลูกศร: ลง 36">
            <a:extLst>
              <a:ext uri="{FF2B5EF4-FFF2-40B4-BE49-F238E27FC236}">
                <a16:creationId xmlns:a16="http://schemas.microsoft.com/office/drawing/2014/main" id="{262334D0-27DD-4B20-86F7-7C6AE27D842C}"/>
              </a:ext>
            </a:extLst>
          </p:cNvPr>
          <p:cNvSpPr/>
          <p:nvPr/>
        </p:nvSpPr>
        <p:spPr>
          <a:xfrm rot="16200000">
            <a:off x="5734482" y="1399686"/>
            <a:ext cx="639097" cy="959397"/>
          </a:xfrm>
          <a:prstGeom prst="downArrow">
            <a:avLst/>
          </a:prstGeom>
          <a:solidFill>
            <a:srgbClr val="FF8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ลูกศรเชื่อมต่อแบบตรง 38">
            <a:extLst>
              <a:ext uri="{FF2B5EF4-FFF2-40B4-BE49-F238E27FC236}">
                <a16:creationId xmlns:a16="http://schemas.microsoft.com/office/drawing/2014/main" id="{09F6C118-9D8C-465B-996F-0F202D4CCDD0}"/>
              </a:ext>
            </a:extLst>
          </p:cNvPr>
          <p:cNvCxnSpPr>
            <a:cxnSpLocks/>
          </p:cNvCxnSpPr>
          <p:nvPr/>
        </p:nvCxnSpPr>
        <p:spPr>
          <a:xfrm flipV="1">
            <a:off x="8868697" y="1227981"/>
            <a:ext cx="548640" cy="36576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>
            <a:extLst>
              <a:ext uri="{FF2B5EF4-FFF2-40B4-BE49-F238E27FC236}">
                <a16:creationId xmlns:a16="http://schemas.microsoft.com/office/drawing/2014/main" id="{48450FED-39B8-4823-A790-0BFC0E77EF11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2009213" y="4168637"/>
            <a:ext cx="1121958" cy="1103099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>
            <a:extLst>
              <a:ext uri="{FF2B5EF4-FFF2-40B4-BE49-F238E27FC236}">
                <a16:creationId xmlns:a16="http://schemas.microsoft.com/office/drawing/2014/main" id="{6212A753-11F9-44C5-BBFD-44F9B5BBED63}"/>
              </a:ext>
            </a:extLst>
          </p:cNvPr>
          <p:cNvCxnSpPr>
            <a:cxnSpLocks/>
          </p:cNvCxnSpPr>
          <p:nvPr/>
        </p:nvCxnSpPr>
        <p:spPr>
          <a:xfrm flipH="1" flipV="1">
            <a:off x="3598604" y="4181621"/>
            <a:ext cx="1492103" cy="779372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>
            <a:extLst>
              <a:ext uri="{FF2B5EF4-FFF2-40B4-BE49-F238E27FC236}">
                <a16:creationId xmlns:a16="http://schemas.microsoft.com/office/drawing/2014/main" id="{2D2D0BCF-BF29-41E4-8747-18E6051239D7}"/>
              </a:ext>
            </a:extLst>
          </p:cNvPr>
          <p:cNvCxnSpPr>
            <a:cxnSpLocks/>
          </p:cNvCxnSpPr>
          <p:nvPr/>
        </p:nvCxnSpPr>
        <p:spPr>
          <a:xfrm flipH="1" flipV="1">
            <a:off x="8056925" y="4190623"/>
            <a:ext cx="560747" cy="550532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>
            <a:extLst>
              <a:ext uri="{FF2B5EF4-FFF2-40B4-BE49-F238E27FC236}">
                <a16:creationId xmlns:a16="http://schemas.microsoft.com/office/drawing/2014/main" id="{DC14752A-D458-4757-8452-A90ED1C2B0F1}"/>
              </a:ext>
            </a:extLst>
          </p:cNvPr>
          <p:cNvCxnSpPr>
            <a:cxnSpLocks/>
          </p:cNvCxnSpPr>
          <p:nvPr/>
        </p:nvCxnSpPr>
        <p:spPr>
          <a:xfrm flipH="1" flipV="1">
            <a:off x="2208749" y="742133"/>
            <a:ext cx="677338" cy="817703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>
            <a:extLst>
              <a:ext uri="{FF2B5EF4-FFF2-40B4-BE49-F238E27FC236}">
                <a16:creationId xmlns:a16="http://schemas.microsoft.com/office/drawing/2014/main" id="{C74C5E42-9CC3-4384-A261-A32D31D146F3}"/>
              </a:ext>
            </a:extLst>
          </p:cNvPr>
          <p:cNvCxnSpPr>
            <a:cxnSpLocks/>
          </p:cNvCxnSpPr>
          <p:nvPr/>
        </p:nvCxnSpPr>
        <p:spPr>
          <a:xfrm flipH="1">
            <a:off x="1936372" y="2070585"/>
            <a:ext cx="678680" cy="450219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>
            <a:extLst>
              <a:ext uri="{FF2B5EF4-FFF2-40B4-BE49-F238E27FC236}">
                <a16:creationId xmlns:a16="http://schemas.microsoft.com/office/drawing/2014/main" id="{AB9550E8-68EF-464B-95AB-B417332E0496}"/>
              </a:ext>
            </a:extLst>
          </p:cNvPr>
          <p:cNvCxnSpPr>
            <a:cxnSpLocks/>
          </p:cNvCxnSpPr>
          <p:nvPr/>
        </p:nvCxnSpPr>
        <p:spPr>
          <a:xfrm flipH="1" flipV="1">
            <a:off x="2046660" y="1694741"/>
            <a:ext cx="568392" cy="116109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0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FABDA0B-9982-416A-A4D4-DC9F1525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8A854D-9599-4C0E-8AB4-DCBCF35FC5F5}"/>
              </a:ext>
            </a:extLst>
          </p:cNvPr>
          <p:cNvSpPr/>
          <p:nvPr/>
        </p:nvSpPr>
        <p:spPr>
          <a:xfrm>
            <a:off x="542292" y="366623"/>
            <a:ext cx="6601458" cy="6124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th-TH" sz="3600" b="1" i="0" dirty="0">
                <a:solidFill>
                  <a:srgbClr val="FF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คนสำคัญที่ดำเนินการจัดการความรู้</a:t>
            </a:r>
            <a:b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6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    </a:t>
            </a:r>
            <a:r>
              <a:rPr lang="th-TH" sz="32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1.ผู้บริหารสูงสุด (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CEO)</a:t>
            </a:r>
            <a:r>
              <a:rPr lang="th-TH" sz="32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ให้ความสำคัญ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32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ริเริ่ม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KM</a:t>
            </a:r>
            <a:endParaRPr lang="th-TH" sz="3200" b="1" i="0" dirty="0">
              <a:solidFill>
                <a:srgbClr val="002060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2.คุณเอื้อ (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Chief Knowledge Officer : CKO) </a:t>
            </a:r>
            <a:b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ขับเคลื่อนการจัดการความรู้ ติดตามให้กำลังใจ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3.คุณอำนวย (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Knowledge Facilitator : KF) </a:t>
            </a:r>
          </a:p>
          <a:p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นักจุดประกายความคิดและการเป็นนักเชื่อมโยง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   4.คุณกิจ (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Knowledge </a:t>
            </a:r>
            <a:r>
              <a:rPr lang="en-US" sz="3200" b="1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Pracititoner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: KP) 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ผู้ปฏิบัติงาน มีความรู้ แลกเปลี่ยนเรียนรู้ ใช้ หา 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b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  ปฏิบัติให้บรรลุถึง “เป้าหมาย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5.คุณประสาน (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Network Manager) </a:t>
            </a:r>
          </a:p>
          <a:p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เชื่อมโยงเครือข่ายการจัดการความรู้</a:t>
            </a:r>
          </a:p>
          <a:p>
            <a:r>
              <a:rPr lang="en-US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http://ks.rmutsv.ac.th/th/whatiskm</a:t>
            </a:r>
          </a:p>
        </p:txBody>
      </p:sp>
      <p:pic>
        <p:nvPicPr>
          <p:cNvPr id="3" name="Picture 2" descr="การจัดการความรู้ในชั้นเรียน | kawisara2537">
            <a:extLst>
              <a:ext uri="{FF2B5EF4-FFF2-40B4-BE49-F238E27FC236}">
                <a16:creationId xmlns:a16="http://schemas.microsoft.com/office/drawing/2014/main" id="{99654809-7907-4086-8CF9-FA73D542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76" y="81280"/>
            <a:ext cx="4974124" cy="38569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0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A7E3171-987F-4768-9A6F-169A3FBECD23}"/>
              </a:ext>
            </a:extLst>
          </p:cNvPr>
          <p:cNvSpPr txBox="1"/>
          <p:nvPr/>
        </p:nvSpPr>
        <p:spPr>
          <a:xfrm>
            <a:off x="615950" y="371713"/>
            <a:ext cx="5215890" cy="5909310"/>
          </a:xfrm>
          <a:prstGeom prst="rect">
            <a:avLst/>
          </a:prstGeom>
          <a:solidFill>
            <a:srgbClr val="FFFF99"/>
          </a:solidFill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แบบบันทึกชุดความรู้</a:t>
            </a:r>
          </a:p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-ชื่อชุดความรู้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-ชื่อหน่วยงาน/เจ้าของความรู้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-องค์ความรู้ที่บ่งชี้   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(สอดคล้องกับวิสัยทัศน์ พันธกิจ ยุทธศาสตร์)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-ที่มาและความสำคัญในการจัดทำองค์ </a:t>
            </a:r>
            <a:b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ความรู้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-รูปแบบ กระบวนการหรือลำดับขั้นตอน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-เทคนิคในการปฏิบัติงาน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-ปัญหาที่พบและแนวทางแก้ไขปัญหา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-ประโยชน์ขององค์ความรู้</a:t>
            </a:r>
          </a:p>
          <a:p>
            <a:endParaRPr lang="en-US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F56103A-FE38-4DDC-ABF7-9210CB621676}"/>
              </a:ext>
            </a:extLst>
          </p:cNvPr>
          <p:cNvSpPr txBox="1"/>
          <p:nvPr/>
        </p:nvSpPr>
        <p:spPr>
          <a:xfrm>
            <a:off x="7867015" y="558899"/>
            <a:ext cx="3616959" cy="26161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การเลือกจัดการความรู้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เรื่องที่สนใจ  </a:t>
            </a:r>
            <a:endParaRPr lang="en-US" sz="32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ใช้หัวใจนักปราชญ์   </a:t>
            </a:r>
          </a:p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สุ จิ ปุ ลิ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Mindset Mental Model </a:t>
            </a:r>
          </a:p>
        </p:txBody>
      </p:sp>
      <p:sp>
        <p:nvSpPr>
          <p:cNvPr id="4" name="ลูกศร: ขวา 3">
            <a:extLst>
              <a:ext uri="{FF2B5EF4-FFF2-40B4-BE49-F238E27FC236}">
                <a16:creationId xmlns:a16="http://schemas.microsoft.com/office/drawing/2014/main" id="{E555EDF7-074C-4DD1-8C39-B1096B6250C9}"/>
              </a:ext>
            </a:extLst>
          </p:cNvPr>
          <p:cNvSpPr/>
          <p:nvPr/>
        </p:nvSpPr>
        <p:spPr>
          <a:xfrm>
            <a:off x="8619490" y="1315085"/>
            <a:ext cx="325120" cy="2336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3B15D340-AFB0-4A9A-8056-01A37F7EA52C}"/>
              </a:ext>
            </a:extLst>
          </p:cNvPr>
          <p:cNvSpPr/>
          <p:nvPr/>
        </p:nvSpPr>
        <p:spPr>
          <a:xfrm>
            <a:off x="8227695" y="1750109"/>
            <a:ext cx="325120" cy="2336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0AF33C4D-AFD3-428E-9551-14B1305A9329}"/>
              </a:ext>
            </a:extLst>
          </p:cNvPr>
          <p:cNvSpPr/>
          <p:nvPr/>
        </p:nvSpPr>
        <p:spPr>
          <a:xfrm>
            <a:off x="8046085" y="2788921"/>
            <a:ext cx="325120" cy="2336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ตัวเชื่อมต่อ: หักมุม 7">
            <a:extLst>
              <a:ext uri="{FF2B5EF4-FFF2-40B4-BE49-F238E27FC236}">
                <a16:creationId xmlns:a16="http://schemas.microsoft.com/office/drawing/2014/main" id="{AEA29C99-27E0-4ED4-8517-2E8FED58CA59}"/>
              </a:ext>
            </a:extLst>
          </p:cNvPr>
          <p:cNvCxnSpPr>
            <a:cxnSpLocks/>
          </p:cNvCxnSpPr>
          <p:nvPr/>
        </p:nvCxnSpPr>
        <p:spPr>
          <a:xfrm flipV="1">
            <a:off x="5457825" y="2190750"/>
            <a:ext cx="2409190" cy="1600200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1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7A7BF69-0734-463B-AC78-4D86702E7284}"/>
              </a:ext>
            </a:extLst>
          </p:cNvPr>
          <p:cNvSpPr txBox="1"/>
          <p:nvPr/>
        </p:nvSpPr>
        <p:spPr>
          <a:xfrm>
            <a:off x="3305176" y="1181100"/>
            <a:ext cx="66484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5000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ถาม</a:t>
            </a:r>
            <a:r>
              <a:rPr lang="th-TH" sz="15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15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&amp;</a:t>
            </a:r>
            <a:r>
              <a:rPr lang="th-TH" sz="15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5000" b="1" dirty="0">
                <a:solidFill>
                  <a:schemeClr val="accent6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ตอบ</a:t>
            </a:r>
            <a:endParaRPr lang="en-US" sz="15000" b="1" dirty="0">
              <a:solidFill>
                <a:schemeClr val="accent6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68901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434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TH SarabunIT๙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Dell-3190</cp:lastModifiedBy>
  <cp:revision>39</cp:revision>
  <cp:lastPrinted>2021-05-31T04:01:38Z</cp:lastPrinted>
  <dcterms:created xsi:type="dcterms:W3CDTF">2021-05-20T07:11:43Z</dcterms:created>
  <dcterms:modified xsi:type="dcterms:W3CDTF">2022-11-22T07:44:46Z</dcterms:modified>
</cp:coreProperties>
</file>