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59" r:id="rId3"/>
    <p:sldId id="257" r:id="rId4"/>
    <p:sldId id="258" r:id="rId5"/>
    <p:sldId id="260" r:id="rId6"/>
    <p:sldId id="263" r:id="rId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990099"/>
    <a:srgbClr val="660066"/>
    <a:srgbClr val="663300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CAEE3-6C4D-42C1-91DE-8A446EF89CAC}" type="datetimeFigureOut">
              <a:rPr lang="th-TH" smtClean="0"/>
              <a:t>04/10/65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1D19F-9085-420C-A869-0200EE60B0DF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1D19F-9085-420C-A869-0200EE60B0DF}" type="slidenum">
              <a:rPr lang="th-TH" smtClean="0"/>
              <a:t>1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chemeClr val="accent6">
                <a:lumMod val="50000"/>
                <a:alpha val="18000"/>
              </a:scheme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B007-AA93-47F2-8EEE-E6FB60E84994}" type="datetimeFigureOut">
              <a:rPr lang="th-TH" smtClean="0"/>
              <a:pPr/>
              <a:t>04/10/65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3636E-EE90-434F-A25C-A34946B1E3A1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rved Up Ribbon 1"/>
          <p:cNvSpPr/>
          <p:nvPr/>
        </p:nvSpPr>
        <p:spPr>
          <a:xfrm>
            <a:off x="71438" y="38613"/>
            <a:ext cx="9001156" cy="2714644"/>
          </a:xfrm>
          <a:prstGeom prst="ellipseRibbon2">
            <a:avLst/>
          </a:prstGeom>
          <a:solidFill>
            <a:srgbClr val="99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8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cs typeface="+mj-cs"/>
              </a:rPr>
              <a:t>การเขียนข่าว</a:t>
            </a:r>
            <a:r>
              <a:rPr lang="th-TH" sz="8000" b="1" dirty="0" smtClean="0">
                <a:cs typeface="+mj-cs"/>
              </a:rPr>
              <a:t>ประชาสัมพันธ์</a:t>
            </a:r>
            <a:endParaRPr lang="th-TH" sz="8000" b="1" dirty="0">
              <a:cs typeface="+mj-cs"/>
            </a:endParaRPr>
          </a:p>
        </p:txBody>
      </p:sp>
      <p:pic>
        <p:nvPicPr>
          <p:cNvPr id="1026" name="Picture 2" descr="KNOWLEDGE วิธีเขียนข่าว : บริษัท อัลโก้ มัลติมีเดีย จำกัด | Alco Mutim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249" y="4572008"/>
            <a:ext cx="2476363" cy="1854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รายการ 1 นาทีกับ BCG Model update – BCG Economy Mode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4264" y="2786058"/>
            <a:ext cx="2187652" cy="17906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857520" y="4539817"/>
            <a:ext cx="5572132" cy="2246769"/>
          </a:xfrm>
          <a:prstGeom prst="rect">
            <a:avLst/>
          </a:prstGeom>
          <a:solidFill>
            <a:schemeClr val="accent4">
              <a:lumMod val="75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cs typeface="+mj-cs"/>
              </a:rPr>
              <a:t>  เรียบเรียงโดย </a:t>
            </a:r>
            <a:r>
              <a:rPr lang="en-US" b="1" smtClean="0">
                <a:solidFill>
                  <a:schemeClr val="bg1"/>
                </a:solidFill>
                <a:cs typeface="+mj-cs"/>
              </a:rPr>
              <a:t>: </a:t>
            </a:r>
            <a:r>
              <a:rPr lang="th-TH" b="1" dirty="0" smtClean="0">
                <a:solidFill>
                  <a:srgbClr val="FFC000"/>
                </a:solidFill>
                <a:cs typeface="+mj-cs"/>
              </a:rPr>
              <a:t>กลุ่มงานสารสนเทศการพัฒนาชุมชน</a:t>
            </a:r>
          </a:p>
          <a:p>
            <a:r>
              <a:rPr lang="th-TH" b="1" dirty="0" smtClean="0">
                <a:solidFill>
                  <a:srgbClr val="FFC000"/>
                </a:solidFill>
                <a:cs typeface="+mj-cs"/>
              </a:rPr>
              <a:t> </a:t>
            </a:r>
            <a:r>
              <a:rPr lang="th-TH" b="1" dirty="0" smtClean="0">
                <a:solidFill>
                  <a:srgbClr val="FFC000"/>
                </a:solidFill>
                <a:cs typeface="+mj-cs"/>
              </a:rPr>
              <a:t>                          สำนักงานพัฒนาชุมชนจังหวัดสระแก้ว</a:t>
            </a:r>
          </a:p>
          <a:p>
            <a:r>
              <a:rPr lang="th-TH" b="1" dirty="0" smtClean="0">
                <a:solidFill>
                  <a:schemeClr val="bg1"/>
                </a:solidFill>
                <a:cs typeface="+mj-cs"/>
              </a:rPr>
              <a:t>  โทร. ๐ ๓๗๔๒ ๕๐๕๗ </a:t>
            </a:r>
          </a:p>
          <a:p>
            <a:r>
              <a:rPr lang="en-US" b="1" smtClean="0">
                <a:solidFill>
                  <a:schemeClr val="accent6"/>
                </a:solidFill>
                <a:cs typeface="+mj-cs"/>
              </a:rPr>
              <a:t> FB:</a:t>
            </a:r>
            <a:r>
              <a:rPr lang="th-TH" b="1" dirty="0" smtClean="0">
                <a:solidFill>
                  <a:schemeClr val="accent6"/>
                </a:solidFill>
                <a:cs typeface="+mj-cs"/>
              </a:rPr>
              <a:t>สำนักงานพัฒนาชุมชนจังหวดสระแก้ว</a:t>
            </a:r>
            <a:r>
              <a:rPr lang="en-US" b="1" smtClean="0">
                <a:solidFill>
                  <a:schemeClr val="accent6"/>
                </a:solidFill>
                <a:cs typeface="+mj-cs"/>
              </a:rPr>
              <a:t>   </a:t>
            </a:r>
            <a:br>
              <a:rPr lang="en-US" b="1" smtClean="0">
                <a:solidFill>
                  <a:schemeClr val="accent6"/>
                </a:solidFill>
                <a:cs typeface="+mj-cs"/>
              </a:rPr>
            </a:br>
            <a:r>
              <a:rPr lang="en-US" b="1" smtClean="0">
                <a:solidFill>
                  <a:schemeClr val="accent6"/>
                </a:solidFill>
                <a:cs typeface="+mj-cs"/>
              </a:rPr>
              <a:t> </a:t>
            </a:r>
            <a:r>
              <a:rPr lang="en-US" b="1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Email:porchorsakaeo@gmail.com</a:t>
            </a:r>
            <a:endParaRPr lang="th-TH" b="1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pic>
        <p:nvPicPr>
          <p:cNvPr id="1036" name="Picture 12" descr="ข่าวด่วน ไม่ด่วน ต้องดูที่พาดหัวข่าว! กับสติกเกอร์ฉีกแนวนามว่า  &quot;หนังสือพิมพ์&quot; : LINE Creators Magazin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2571744"/>
            <a:ext cx="2231009" cy="20009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8" name="Picture 14" descr="ข่าวบิดเบือน อย่าแชร์! ลงทะเบียนเราไม่ทิ้งกัน ถูกตัดสิทธิ์กว่า 2.74 ล้านคน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86446" y="2643182"/>
            <a:ext cx="2834079" cy="18859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71414"/>
            <a:ext cx="835824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 smtClean="0">
                <a:solidFill>
                  <a:srgbClr val="C00000"/>
                </a:solidFill>
                <a:cs typeface="+mj-cs"/>
              </a:rPr>
              <a:t>                     ข่าว</a:t>
            </a:r>
            <a:r>
              <a:rPr lang="th-TH" sz="8000" b="1" dirty="0" smtClean="0">
                <a:solidFill>
                  <a:srgbClr val="00B0F0"/>
                </a:solidFill>
                <a:cs typeface="+mj-cs"/>
              </a:rPr>
              <a:t> </a:t>
            </a:r>
            <a:r>
              <a:rPr lang="en-US" sz="8000" b="1" smtClean="0">
                <a:solidFill>
                  <a:srgbClr val="002060"/>
                </a:solidFill>
                <a:cs typeface="+mj-cs"/>
              </a:rPr>
              <a:t>(NEWS)</a:t>
            </a:r>
          </a:p>
          <a:p>
            <a:r>
              <a:rPr lang="en-US" sz="4400" b="1" smtClean="0">
                <a:solidFill>
                  <a:srgbClr val="00B050"/>
                </a:solidFill>
                <a:cs typeface="+mj-cs"/>
              </a:rPr>
              <a:t>North =</a:t>
            </a:r>
            <a:r>
              <a:rPr lang="th-TH" sz="4400" b="1" dirty="0" smtClean="0">
                <a:solidFill>
                  <a:srgbClr val="00B050"/>
                </a:solidFill>
                <a:cs typeface="+mj-cs"/>
              </a:rPr>
              <a:t> เหนือ</a:t>
            </a:r>
            <a:endParaRPr lang="en-US" sz="4400" b="1" smtClean="0">
              <a:solidFill>
                <a:srgbClr val="00B050"/>
              </a:solidFill>
              <a:cs typeface="+mj-cs"/>
            </a:endParaRPr>
          </a:p>
          <a:p>
            <a:r>
              <a:rPr lang="en-US" sz="4400" b="1" smtClean="0">
                <a:solidFill>
                  <a:srgbClr val="002060"/>
                </a:solidFill>
                <a:cs typeface="+mj-cs"/>
              </a:rPr>
              <a:t>East  =</a:t>
            </a:r>
            <a:r>
              <a:rPr lang="th-TH" sz="4400" b="1" dirty="0" smtClean="0">
                <a:solidFill>
                  <a:srgbClr val="002060"/>
                </a:solidFill>
                <a:cs typeface="+mj-cs"/>
              </a:rPr>
              <a:t> ตะวันออก</a:t>
            </a:r>
            <a:endParaRPr lang="en-US" sz="4400" b="1" smtClean="0">
              <a:solidFill>
                <a:srgbClr val="002060"/>
              </a:solidFill>
              <a:cs typeface="+mj-cs"/>
            </a:endParaRPr>
          </a:p>
          <a:p>
            <a:r>
              <a:rPr lang="en-US" sz="4400" b="1" smtClean="0">
                <a:solidFill>
                  <a:srgbClr val="C00000"/>
                </a:solidFill>
                <a:cs typeface="+mj-cs"/>
              </a:rPr>
              <a:t>West =</a:t>
            </a:r>
            <a:r>
              <a:rPr lang="th-TH" sz="4400" b="1" dirty="0" smtClean="0">
                <a:solidFill>
                  <a:srgbClr val="C00000"/>
                </a:solidFill>
                <a:cs typeface="+mj-cs"/>
              </a:rPr>
              <a:t> ตะวันตก</a:t>
            </a:r>
            <a:endParaRPr lang="en-US" sz="4400" b="1" smtClean="0">
              <a:solidFill>
                <a:srgbClr val="C00000"/>
              </a:solidFill>
              <a:cs typeface="+mj-cs"/>
            </a:endParaRPr>
          </a:p>
          <a:p>
            <a:r>
              <a:rPr lang="en-US" sz="4400" b="1" smtClean="0">
                <a:solidFill>
                  <a:srgbClr val="0070C0"/>
                </a:solidFill>
                <a:cs typeface="+mj-cs"/>
              </a:rPr>
              <a:t>South =</a:t>
            </a:r>
            <a:r>
              <a:rPr lang="th-TH" sz="4400" b="1" dirty="0" smtClean="0">
                <a:solidFill>
                  <a:srgbClr val="0070C0"/>
                </a:solidFill>
                <a:cs typeface="+mj-cs"/>
              </a:rPr>
              <a:t> </a:t>
            </a:r>
            <a:r>
              <a:rPr lang="th-TH" sz="4400" b="1" dirty="0" smtClean="0">
                <a:solidFill>
                  <a:srgbClr val="0070C0"/>
                </a:solidFill>
                <a:cs typeface="+mj-cs"/>
              </a:rPr>
              <a:t>ใต้</a:t>
            </a:r>
            <a:endParaRPr lang="th-TH" sz="4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4098" name="AutoShape 2" descr="Inside Udon - แผนที่ประเทศไทย (สยาม) ในสมัยรัชกาลที่ 5... | Facebook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4100" name="Picture 4" descr="แผนที่ประเทศไทย - ท่องเที่ยวไทย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1" y="3643314"/>
            <a:ext cx="2298954" cy="31620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2" name="Picture 6" descr="ADPT.news รวมข่าวเทคโนโลยีสำหรับ Digital Leader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29140" y="3770995"/>
            <a:ext cx="2529290" cy="3158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4" name="Picture 8" descr="ฟรี รูปพื้นหลังข่าวเทคโนโลยี, ภาพที่สร้างสรรค์และดีที่สุดบน Lovepi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286256"/>
            <a:ext cx="3711797" cy="20717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0" name="Elbow Connector 9"/>
          <p:cNvCxnSpPr/>
          <p:nvPr/>
        </p:nvCxnSpPr>
        <p:spPr>
          <a:xfrm rot="16200000" flipH="1">
            <a:off x="2035951" y="1750206"/>
            <a:ext cx="3357584" cy="714381"/>
          </a:xfrm>
          <a:prstGeom prst="bentConnector3">
            <a:avLst>
              <a:gd name="adj1" fmla="val 50000"/>
            </a:avLst>
          </a:prstGeom>
          <a:ln w="114300" cmpd="sng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29124" y="1674674"/>
            <a:ext cx="4357718" cy="1754326"/>
          </a:xfrm>
          <a:prstGeom prst="rect">
            <a:avLst/>
          </a:prstGeom>
          <a:solidFill>
            <a:srgbClr val="7030A0"/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 smtClean="0">
                <a:solidFill>
                  <a:schemeClr val="bg1"/>
                </a:solidFill>
                <a:cs typeface="+mj-cs"/>
              </a:rPr>
              <a:t>ข่าวสารที่ดีต้องมีมุมมองทุกมิติ </a:t>
            </a:r>
          </a:p>
          <a:p>
            <a:pPr algn="ctr"/>
            <a:r>
              <a:rPr lang="th-TH" sz="3600" b="1" dirty="0" smtClean="0">
                <a:solidFill>
                  <a:schemeClr val="bg1"/>
                </a:solidFill>
                <a:cs typeface="+mj-cs"/>
              </a:rPr>
              <a:t>ครอบคลุมทุกด้าน</a:t>
            </a:r>
          </a:p>
          <a:p>
            <a:pPr algn="ctr"/>
            <a:r>
              <a:rPr lang="th-TH" sz="3600" b="1" dirty="0" smtClean="0">
                <a:solidFill>
                  <a:schemeClr val="bg1"/>
                </a:solidFill>
                <a:cs typeface="+mj-cs"/>
              </a:rPr>
              <a:t>สื่อสารชัดเจน เข้าใจง่าย</a:t>
            </a:r>
            <a:endParaRPr lang="th-TH" sz="3600" b="1" dirty="0">
              <a:solidFill>
                <a:schemeClr val="bg1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71438" y="1428736"/>
            <a:ext cx="1500166" cy="471490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smtClean="0">
                <a:solidFill>
                  <a:srgbClr val="000066"/>
                </a:solidFill>
                <a:cs typeface="+mj-cs"/>
              </a:rPr>
              <a:t>5 W</a:t>
            </a:r>
          </a:p>
          <a:p>
            <a:pPr algn="ctr"/>
            <a:r>
              <a:rPr lang="en-US" sz="7200" smtClean="0">
                <a:solidFill>
                  <a:srgbClr val="FF0000"/>
                </a:solidFill>
                <a:cs typeface="+mj-cs"/>
              </a:rPr>
              <a:t>1 H</a:t>
            </a:r>
            <a:endParaRPr lang="th-TH" sz="7200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28728" y="1285860"/>
            <a:ext cx="6715172" cy="1077218"/>
          </a:xfrm>
          <a:prstGeom prst="rect">
            <a:avLst/>
          </a:prstGeom>
          <a:solidFill>
            <a:schemeClr val="accent2">
              <a:lumMod val="75000"/>
            </a:schemeClr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2060"/>
                </a:solidFill>
                <a:cs typeface="+mj-cs"/>
              </a:rPr>
              <a:t>Who</a:t>
            </a:r>
            <a:r>
              <a:rPr lang="en-US" sz="3200" b="1" smtClean="0">
                <a:solidFill>
                  <a:schemeClr val="bg1"/>
                </a:solidFill>
                <a:cs typeface="+mj-cs"/>
              </a:rPr>
              <a:t> =</a:t>
            </a:r>
            <a:r>
              <a:rPr lang="th-TH" sz="3200" b="1" dirty="0" smtClean="0">
                <a:solidFill>
                  <a:schemeClr val="bg1"/>
                </a:solidFill>
                <a:cs typeface="+mj-cs"/>
              </a:rPr>
              <a:t>  ใคร คือบุคคลสำคัญที่เกี่ยวข้องกับข่าว ชื่อ-สกุล ตำแหน่ง อาชีพ กลุ่มบุคคล องค์กรภาคเอกชน ฯลฯ</a:t>
            </a:r>
            <a:endParaRPr lang="th-TH" sz="3200" b="1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728" y="2571744"/>
            <a:ext cx="671517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cs typeface="+mj-cs"/>
              </a:rPr>
              <a:t>What </a:t>
            </a:r>
            <a:r>
              <a:rPr lang="en-US" sz="3200" b="1" smtClean="0">
                <a:solidFill>
                  <a:srgbClr val="002060"/>
                </a:solidFill>
                <a:cs typeface="+mj-cs"/>
              </a:rPr>
              <a:t>=</a:t>
            </a:r>
            <a:r>
              <a:rPr lang="th-TH" sz="3200" b="1" dirty="0" smtClean="0">
                <a:solidFill>
                  <a:srgbClr val="002060"/>
                </a:solidFill>
                <a:cs typeface="+mj-cs"/>
              </a:rPr>
              <a:t> การกระทำ กิจกรรม เหตุการณ์ที่เกิดขึ้น</a:t>
            </a:r>
            <a:endParaRPr lang="th-TH" sz="3200" b="1" dirty="0">
              <a:solidFill>
                <a:srgbClr val="002060"/>
              </a:solidFill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728" y="3357562"/>
            <a:ext cx="671517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2060"/>
                </a:solidFill>
                <a:cs typeface="+mj-cs"/>
              </a:rPr>
              <a:t>When </a:t>
            </a:r>
            <a:r>
              <a:rPr lang="en-US" sz="3200" b="1" smtClean="0">
                <a:solidFill>
                  <a:srgbClr val="C00000"/>
                </a:solidFill>
                <a:cs typeface="+mj-cs"/>
              </a:rPr>
              <a:t>=</a:t>
            </a:r>
            <a:r>
              <a:rPr lang="th-TH" sz="3200" b="1" dirty="0" smtClean="0">
                <a:solidFill>
                  <a:srgbClr val="C00000"/>
                </a:solidFill>
                <a:cs typeface="+mj-cs"/>
              </a:rPr>
              <a:t>  เวลา วัน เดือน ปี </a:t>
            </a:r>
            <a:endParaRPr lang="th-TH" sz="3200" b="1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728" y="4357694"/>
            <a:ext cx="6715172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7030A0"/>
                </a:solidFill>
                <a:cs typeface="+mj-cs"/>
              </a:rPr>
              <a:t>Where =</a:t>
            </a:r>
            <a:r>
              <a:rPr lang="th-TH" sz="3200" b="1" dirty="0" smtClean="0">
                <a:cs typeface="+mj-cs"/>
              </a:rPr>
              <a:t> </a:t>
            </a:r>
            <a:r>
              <a:rPr lang="th-TH" sz="3200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บริเวณ สถานที่ ตำบล อำเภอ จังหวัด ประเทศ </a:t>
            </a:r>
            <a:endParaRPr lang="th-TH" sz="32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728" y="5143512"/>
            <a:ext cx="6715172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C00000"/>
                </a:solidFill>
                <a:cs typeface="+mj-cs"/>
              </a:rPr>
              <a:t>Why </a:t>
            </a:r>
            <a:r>
              <a:rPr lang="en-US" sz="3200" b="1" smtClean="0">
                <a:solidFill>
                  <a:srgbClr val="002060"/>
                </a:solidFill>
                <a:cs typeface="+mj-cs"/>
              </a:rPr>
              <a:t>=</a:t>
            </a:r>
            <a:r>
              <a:rPr lang="th-TH" sz="3200" b="1" dirty="0" smtClean="0">
                <a:solidFill>
                  <a:srgbClr val="002060"/>
                </a:solidFill>
                <a:cs typeface="+mj-cs"/>
              </a:rPr>
              <a:t> สาเหตุ เหตุผล วัตถุประสงค์ เป้าหมาย</a:t>
            </a:r>
            <a:endParaRPr lang="th-TH" sz="3200" b="1" dirty="0">
              <a:solidFill>
                <a:srgbClr val="002060"/>
              </a:solidFill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57290" y="6000768"/>
            <a:ext cx="6715172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2060"/>
                </a:solidFill>
                <a:cs typeface="+mj-cs"/>
              </a:rPr>
              <a:t>How =</a:t>
            </a:r>
            <a:r>
              <a:rPr lang="th-TH" sz="3200" b="1" dirty="0" smtClean="0">
                <a:cs typeface="+mj-cs"/>
              </a:rPr>
              <a:t> </a:t>
            </a:r>
            <a:r>
              <a:rPr lang="th-TH" sz="3200" b="1" dirty="0" smtClean="0">
                <a:solidFill>
                  <a:schemeClr val="bg1"/>
                </a:solidFill>
                <a:cs typeface="+mj-cs"/>
              </a:rPr>
              <a:t>วิธีการ ขั้นตอน กระบวนการ  ความยากง่าย</a:t>
            </a:r>
            <a:endParaRPr lang="th-TH" sz="3200" b="1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Wave 7"/>
          <p:cNvSpPr/>
          <p:nvPr/>
        </p:nvSpPr>
        <p:spPr>
          <a:xfrm>
            <a:off x="428596" y="71438"/>
            <a:ext cx="3286148" cy="1071546"/>
          </a:xfrm>
          <a:prstGeom prst="wave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b="1" dirty="0" smtClean="0">
                <a:solidFill>
                  <a:srgbClr val="FF0000"/>
                </a:solidFill>
                <a:cs typeface="+mj-cs"/>
              </a:rPr>
              <a:t>หลักการเขียนข่าว</a:t>
            </a:r>
            <a:endParaRPr lang="th-TH" sz="4800" b="1" dirty="0">
              <a:solidFill>
                <a:srgbClr val="FF0000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214290"/>
            <a:ext cx="8572560" cy="34778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rgbClr val="002060"/>
                </a:solidFill>
                <a:cs typeface="+mj-cs"/>
              </a:rPr>
              <a:t>โครงสร้างการเขียนข่าว</a:t>
            </a:r>
          </a:p>
          <a:p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     </a:t>
            </a:r>
            <a:r>
              <a:rPr lang="en-US" sz="4000" b="1" smtClean="0">
                <a:solidFill>
                  <a:srgbClr val="FF0000"/>
                </a:solidFill>
                <a:cs typeface="+mj-cs"/>
              </a:rPr>
              <a:t>1</a:t>
            </a:r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.พาดหัวข่าว </a:t>
            </a:r>
            <a:r>
              <a:rPr lang="th-TH" sz="4000" b="1" dirty="0" smtClean="0">
                <a:solidFill>
                  <a:schemeClr val="bg1"/>
                </a:solidFill>
                <a:cs typeface="+mj-cs"/>
              </a:rPr>
              <a:t>จับประเด็น หาคำสำคัญ </a:t>
            </a:r>
            <a:r>
              <a:rPr lang="en-US" sz="4000" b="1" smtClean="0">
                <a:solidFill>
                  <a:schemeClr val="bg1"/>
                </a:solidFill>
                <a:cs typeface="+mj-cs"/>
              </a:rPr>
              <a:t>Key words </a:t>
            </a:r>
            <a:r>
              <a:rPr lang="th-TH" sz="4000" b="1" dirty="0" smtClean="0">
                <a:solidFill>
                  <a:schemeClr val="bg1"/>
                </a:solidFill>
                <a:cs typeface="+mj-cs"/>
              </a:rPr>
              <a:t>               </a:t>
            </a:r>
            <a:r>
              <a:rPr lang="th-TH" sz="4000" b="1" dirty="0" smtClean="0">
                <a:solidFill>
                  <a:srgbClr val="002060"/>
                </a:solidFill>
                <a:cs typeface="+mj-cs"/>
              </a:rPr>
              <a:t>ใช้คำย่อ คำร่วมสมัย ประโยคสั้น สื่อความหมายได้</a:t>
            </a:r>
          </a:p>
          <a:p>
            <a:r>
              <a:rPr lang="th-TH" sz="4000" b="1" dirty="0" smtClean="0">
                <a:solidFill>
                  <a:srgbClr val="7030A0"/>
                </a:solidFill>
                <a:cs typeface="+mj-cs"/>
              </a:rPr>
              <a:t>     </a:t>
            </a:r>
            <a:r>
              <a:rPr lang="en-US" sz="4000" b="1" smtClean="0">
                <a:solidFill>
                  <a:srgbClr val="7030A0"/>
                </a:solidFill>
                <a:cs typeface="+mj-cs"/>
              </a:rPr>
              <a:t>2</a:t>
            </a:r>
            <a:r>
              <a:rPr lang="th-TH" sz="4000" b="1" dirty="0" smtClean="0">
                <a:solidFill>
                  <a:srgbClr val="7030A0"/>
                </a:solidFill>
                <a:cs typeface="+mj-cs"/>
              </a:rPr>
              <a:t>.บทนำ     </a:t>
            </a:r>
            <a:r>
              <a:rPr lang="th-TH" sz="4000" b="1" dirty="0" smtClean="0">
                <a:solidFill>
                  <a:srgbClr val="C00000"/>
                </a:solidFill>
                <a:cs typeface="+mj-cs"/>
              </a:rPr>
              <a:t>คือ การสรุปเรื่องราวของข่าว</a:t>
            </a:r>
          </a:p>
          <a:p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     </a:t>
            </a:r>
            <a:r>
              <a:rPr lang="en-US" sz="4000" b="1" smtClean="0">
                <a:solidFill>
                  <a:srgbClr val="FF0000"/>
                </a:solidFill>
                <a:cs typeface="+mj-cs"/>
              </a:rPr>
              <a:t>3</a:t>
            </a:r>
            <a:r>
              <a:rPr lang="th-TH" sz="4000" b="1" dirty="0" smtClean="0">
                <a:solidFill>
                  <a:srgbClr val="FF0000"/>
                </a:solidFill>
                <a:cs typeface="+mj-cs"/>
              </a:rPr>
              <a:t>.เนื้อหาข่าว   </a:t>
            </a:r>
            <a:r>
              <a:rPr lang="th-TH" sz="4000" b="1" dirty="0" smtClean="0">
                <a:solidFill>
                  <a:srgbClr val="002060"/>
                </a:solidFill>
                <a:cs typeface="+mj-cs"/>
              </a:rPr>
              <a:t>เป็นรายละเอียดของเหตุการณ์และเรื่องราว</a:t>
            </a:r>
            <a:endParaRPr lang="th-TH" sz="4000" b="1" dirty="0">
              <a:solidFill>
                <a:srgbClr val="002060"/>
              </a:solidFill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4254065"/>
            <a:ext cx="8572560" cy="2246769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chemeClr val="bg1"/>
                </a:solidFill>
                <a:cs typeface="+mj-cs"/>
              </a:rPr>
              <a:t>การเขียนข่าวที่น่าสนใจ</a:t>
            </a:r>
          </a:p>
          <a:p>
            <a:r>
              <a:rPr lang="th-TH" sz="4000" b="1" dirty="0" smtClean="0">
                <a:solidFill>
                  <a:srgbClr val="002060"/>
                </a:solidFill>
                <a:cs typeface="+mj-cs"/>
              </a:rPr>
              <a:t>กระชับ กะทัดรัด </a:t>
            </a:r>
            <a:r>
              <a:rPr lang="th-TH" sz="4000" b="1" dirty="0" smtClean="0">
                <a:solidFill>
                  <a:srgbClr val="660066"/>
                </a:solidFill>
                <a:cs typeface="+mj-cs"/>
              </a:rPr>
              <a:t>เขียนให้ตรงประเด็น  สื่อสารรู้เรื่อง </a:t>
            </a:r>
            <a:r>
              <a:rPr lang="th-TH" sz="4000" b="1" dirty="0" smtClean="0">
                <a:solidFill>
                  <a:schemeClr val="bg1"/>
                </a:solidFill>
                <a:cs typeface="+mj-cs"/>
              </a:rPr>
              <a:t>ถูกต้อง ชัดเจน ต้องคำนึงถึงผู้รับข่าวเพราะมีความแตกต่างกัน</a:t>
            </a:r>
            <a:endParaRPr lang="th-TH" sz="4000" b="1" dirty="0">
              <a:solidFill>
                <a:schemeClr val="bg1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4714876" y="214290"/>
            <a:ext cx="2571768" cy="135732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cs typeface="+mj-cs"/>
              </a:rPr>
              <a:t>มีความรับผิดชอบ</a:t>
            </a:r>
            <a:endParaRPr lang="th-TH" sz="3600" b="1" dirty="0"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6429388" y="3714752"/>
            <a:ext cx="2428860" cy="14287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rgbClr val="002060"/>
                </a:solidFill>
                <a:cs typeface="+mj-cs"/>
              </a:rPr>
              <a:t>ความคิดริเริ่มสร้างสรรค์</a:t>
            </a:r>
            <a:endParaRPr lang="th-TH" sz="3200" b="1" dirty="0">
              <a:solidFill>
                <a:srgbClr val="002060"/>
              </a:solidFill>
              <a:cs typeface="+mj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143504" y="5286388"/>
            <a:ext cx="2500330" cy="1357322"/>
          </a:xfrm>
          <a:prstGeom prst="ellipse">
            <a:avLst/>
          </a:prstGeom>
          <a:solidFill>
            <a:srgbClr val="66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cs typeface="+mj-cs"/>
              </a:rPr>
              <a:t>มีศิลปะ                การโน้มน้าวใจ</a:t>
            </a:r>
            <a:endParaRPr lang="th-TH" sz="3200" b="1" dirty="0">
              <a:cs typeface="+mj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6643702" y="1785926"/>
            <a:ext cx="2428860" cy="1428760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cs typeface="+mj-cs"/>
              </a:rPr>
              <a:t>มีไหวพริบดี</a:t>
            </a:r>
            <a:endParaRPr lang="th-TH" sz="3600" b="1" dirty="0">
              <a:cs typeface="+mj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357290" y="214290"/>
            <a:ext cx="2357454" cy="1285884"/>
          </a:xfrm>
          <a:prstGeom prst="ellipse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cs typeface="+mj-cs"/>
              </a:rPr>
              <a:t>เป็นคนชอบสังเกต</a:t>
            </a:r>
            <a:endParaRPr lang="th-TH" sz="3600" b="1" dirty="0">
              <a:cs typeface="+mj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-32" y="2000240"/>
            <a:ext cx="2357454" cy="1357322"/>
          </a:xfrm>
          <a:prstGeom prst="ellipse">
            <a:avLst/>
          </a:prstGeom>
          <a:solidFill>
            <a:srgbClr val="66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cs typeface="+mj-cs"/>
              </a:rPr>
              <a:t>กิริยาท่าทางน่าสนใจ</a:t>
            </a:r>
            <a:endParaRPr lang="th-TH" sz="3600" b="1" dirty="0">
              <a:cs typeface="+mj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42844" y="3929066"/>
            <a:ext cx="2357454" cy="1500198"/>
          </a:xfrm>
          <a:prstGeom prst="ellipse">
            <a:avLst/>
          </a:prstGeom>
          <a:solidFill>
            <a:srgbClr val="66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cs typeface="+mj-cs"/>
              </a:rPr>
              <a:t>ซื่อสัตย์ </a:t>
            </a:r>
          </a:p>
          <a:p>
            <a:pPr algn="ctr"/>
            <a:r>
              <a:rPr lang="th-TH" sz="3600" b="1" dirty="0" smtClean="0">
                <a:cs typeface="+mj-cs"/>
              </a:rPr>
              <a:t>มีความกล้า</a:t>
            </a:r>
            <a:endParaRPr lang="th-TH" sz="3600" b="1" dirty="0">
              <a:cs typeface="+mj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357422" y="4857760"/>
            <a:ext cx="2571768" cy="1500198"/>
          </a:xfrm>
          <a:prstGeom prst="ellipse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cs typeface="+mj-cs"/>
              </a:rPr>
              <a:t>สุขุมรอบคอบ</a:t>
            </a:r>
            <a:endParaRPr lang="th-TH" sz="3600" b="1" dirty="0">
              <a:cs typeface="+mj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428860" y="1785926"/>
            <a:ext cx="4286280" cy="250033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 smtClean="0">
                <a:solidFill>
                  <a:srgbClr val="002060"/>
                </a:solidFill>
                <a:cs typeface="+mj-cs"/>
              </a:rPr>
              <a:t>คุณสมบัติ </a:t>
            </a:r>
          </a:p>
          <a:p>
            <a:pPr algn="ctr"/>
            <a:r>
              <a:rPr lang="th-TH" sz="4400" b="1" dirty="0" smtClean="0">
                <a:solidFill>
                  <a:srgbClr val="002060"/>
                </a:solidFill>
                <a:cs typeface="+mj-cs"/>
              </a:rPr>
              <a:t>นักประชาสัมพันธ์</a:t>
            </a:r>
            <a:endParaRPr lang="th-TH" sz="4400" b="1" dirty="0">
              <a:solidFill>
                <a:srgbClr val="002060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3643314"/>
            <a:ext cx="2428892" cy="2281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506" name="AutoShape 2" descr="รวมคำถามสัมภาษณ์งานชวนอึ้ง | จ๊อบส์ดีบี ประเทศไทย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1508" name="AutoShape 4" descr="รวมคำถามสัมภาษณ์งานชวนอึ้ง | จ๊อบส์ดีบี ประเทศไทย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1510" name="AutoShape 6" descr="การถามคำถามนักเรียน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21512" name="Picture 8" descr="Magic of Question มนต์แห่งการตั้งคำถาม - insKr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214422"/>
            <a:ext cx="6188747" cy="4286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download (7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8" y="0"/>
            <a:ext cx="2428877" cy="24288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514" name="AutoShape 10" descr="รวมคำถามสัมภาษณ์งานชวนอึ้ง | จ๊อบส์ดีบี ประเทศไทย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237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Sky123.Org</dc:creator>
  <cp:lastModifiedBy>Sky123.Org</cp:lastModifiedBy>
  <cp:revision>16</cp:revision>
  <dcterms:created xsi:type="dcterms:W3CDTF">2022-10-04T01:32:57Z</dcterms:created>
  <dcterms:modified xsi:type="dcterms:W3CDTF">2022-10-04T03:57:56Z</dcterms:modified>
</cp:coreProperties>
</file>