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0066"/>
    <a:srgbClr val="D60093"/>
    <a:srgbClr val="FFFF00"/>
    <a:srgbClr val="FFFF99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DDEBCF">
                <a:alpha val="12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656BA-731D-4958-82C7-B8F681EAA933}" type="datetimeFigureOut">
              <a:rPr lang="th-TH" smtClean="0"/>
              <a:pPr/>
              <a:t>02/08/65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4439F-0F68-469E-B480-0DF4C5ECECD2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อาชีพของคนไทย บัตรภาพ บัตรคำ สื่อเสริมพัฒนาการ สื่อการเรียนการสอน  การ์ดคำศัพท์ บรรจุ 20 ชิ้น | Shopee Thaila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6858048" cy="632226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214414" y="428604"/>
            <a:ext cx="6929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b="1" dirty="0" smtClean="0">
                <a:solidFill>
                  <a:srgbClr val="FF0066"/>
                </a:solidFill>
                <a:latin typeface="TH SarabunIT๙" pitchFamily="34" charset="-34"/>
                <a:cs typeface="TH SarabunIT๙" pitchFamily="34" charset="-34"/>
              </a:rPr>
              <a:t>การจัดตั้งและพัฒนากลุ่มอาชีพ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28992" y="5500702"/>
            <a:ext cx="5429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สำนักงานพัฒนาชุมชนจังหวัดสระแก้ว</a:t>
            </a:r>
          </a:p>
          <a:p>
            <a:r>
              <a:rPr lang="th-TH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โทร.  </a:t>
            </a:r>
            <a:r>
              <a:rPr lang="th-TH" b="1" dirty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0-3742-5057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571472" y="357166"/>
            <a:ext cx="2500330" cy="1143008"/>
          </a:xfrm>
          <a:prstGeom prst="wedgeRoundRectCallou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 smtClean="0">
                <a:latin typeface="TH SarabunIT๙" pitchFamily="34" charset="-34"/>
                <a:cs typeface="TH SarabunIT๙" pitchFamily="34" charset="-34"/>
              </a:rPr>
              <a:t>ความหมาย</a:t>
            </a:r>
            <a:endParaRPr lang="th-TH" sz="48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Striped Right Arrow 4"/>
          <p:cNvSpPr/>
          <p:nvPr/>
        </p:nvSpPr>
        <p:spPr>
          <a:xfrm>
            <a:off x="3428992" y="428604"/>
            <a:ext cx="1428760" cy="114300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latin typeface="TH SarabunIT๙" pitchFamily="34" charset="-34"/>
                <a:cs typeface="TH SarabunIT๙" pitchFamily="34" charset="-34"/>
              </a:rPr>
              <a:t>กลุ่ม</a:t>
            </a:r>
            <a:endParaRPr lang="th-TH" sz="4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1428728" y="1571612"/>
            <a:ext cx="3143272" cy="142876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latin typeface="TH SarabunIT๙" pitchFamily="34" charset="-34"/>
                <a:cs typeface="TH SarabunIT๙" pitchFamily="34" charset="-34"/>
              </a:rPr>
              <a:t>กลุ่มอาชีพ</a:t>
            </a:r>
            <a:endParaRPr lang="th-TH" sz="4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642918"/>
            <a:ext cx="3857652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บุคคล ๒ 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คนรวมกัน 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ติดต่อสัมพันธ์</a:t>
            </a:r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กัน มีจุดหมายเดียวกัน</a:t>
            </a:r>
            <a:endParaRPr lang="th-TH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6314" y="2000240"/>
            <a:ext cx="3929090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รวมกันประกอบอาชีพเดียวกัน ผลิตและจำหน่ายต่อเนื่อง มีกรรมการ กติกา</a:t>
            </a:r>
            <a:endParaRPr lang="th-TH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2786050" y="3071810"/>
            <a:ext cx="2786082" cy="1643074"/>
          </a:xfrm>
          <a:prstGeom prst="star5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เพื่อ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42876" y="4857760"/>
            <a:ext cx="2928926" cy="1714512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ช่วยเหลือกัน มั่นคง มีรายได้</a:t>
            </a:r>
            <a:endParaRPr lang="th-TH" sz="3200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71802" y="4929198"/>
            <a:ext cx="3071834" cy="1643074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พัฒนาทักษะ           การผลิต การตลาด การจัดการ</a:t>
            </a:r>
            <a:endParaRPr lang="th-TH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143636" y="4857760"/>
            <a:ext cx="2928958" cy="164307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ศูนย์กลางแลกเปลี่ยนเรียนรู้ตามหลัก </a:t>
            </a:r>
            <a:r>
              <a:rPr lang="th-TH" b="1" dirty="0" err="1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ศพพ.</a:t>
            </a:r>
            <a:endParaRPr lang="th-TH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4643438" y="500042"/>
            <a:ext cx="3643338" cy="1143008"/>
          </a:xfrm>
          <a:prstGeom prst="flowChartPunchedTape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latin typeface="TH SarabunIT๙" pitchFamily="34" charset="-34"/>
                <a:cs typeface="TH SarabunIT๙" pitchFamily="34" charset="-34"/>
              </a:rPr>
              <a:t>การบริหารกลุ่มอาชีพ</a:t>
            </a:r>
            <a:endParaRPr lang="th-TH" sz="4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6643638" y="4214818"/>
            <a:ext cx="2500362" cy="242889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กลุ่ม/สมาชิก</a:t>
            </a:r>
          </a:p>
          <a:p>
            <a:pPr algn="ctr"/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อย่างน้อย ๕ คน </a:t>
            </a:r>
          </a:p>
          <a:p>
            <a:pPr algn="ctr"/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๓ ประเภท</a:t>
            </a:r>
          </a:p>
          <a:p>
            <a:pPr algn="ctr"/>
            <a:r>
              <a:rPr lang="th-TH" sz="2400" b="1" dirty="0" smtClean="0">
                <a:latin typeface="TH SarabunIT๙" pitchFamily="34" charset="-34"/>
                <a:cs typeface="TH SarabunIT๙" pitchFamily="34" charset="-34"/>
              </a:rPr>
              <a:t>สามัญ กิตติมศักดิ์ สมทบ</a:t>
            </a:r>
            <a:endParaRPr lang="th-TH" sz="2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Flowchart: Manual Operation 4"/>
          <p:cNvSpPr/>
          <p:nvPr/>
        </p:nvSpPr>
        <p:spPr>
          <a:xfrm>
            <a:off x="3643306" y="4357694"/>
            <a:ext cx="2928958" cy="2143140"/>
          </a:xfrm>
          <a:prstGeom prst="flowChartManualOperation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กรรมการ </a:t>
            </a:r>
          </a:p>
          <a:p>
            <a:pPr algn="ctr"/>
            <a:r>
              <a:rPr lang="th-TH" sz="2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๕-๒๑ คน</a:t>
            </a:r>
          </a:p>
          <a:p>
            <a:pPr algn="ctr"/>
            <a:r>
              <a:rPr lang="th-TH" sz="2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- </a:t>
            </a:r>
            <a:r>
              <a:rPr lang="th-TH" sz="2400" b="1" dirty="0" err="1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แหน่ง</a:t>
            </a:r>
            <a:r>
              <a:rPr lang="th-TH" sz="2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หลัก รอง</a:t>
            </a:r>
          </a:p>
          <a:p>
            <a:pPr algn="ctr"/>
            <a:r>
              <a:rPr lang="th-TH" sz="2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-ที่ปรึกษา</a:t>
            </a:r>
            <a:endParaRPr lang="th-TH" sz="24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6" name="Flowchart: Card 5"/>
          <p:cNvSpPr/>
          <p:nvPr/>
        </p:nvSpPr>
        <p:spPr>
          <a:xfrm>
            <a:off x="3286116" y="1928802"/>
            <a:ext cx="2714644" cy="2214578"/>
          </a:xfrm>
          <a:prstGeom prst="flowChartPunchedCard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กติกา</a:t>
            </a:r>
          </a:p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TH SarabunIT๙" pitchFamily="34" charset="-34"/>
                <a:cs typeface="TH SarabunIT๙" pitchFamily="34" charset="-34"/>
              </a:rPr>
              <a:t>เป็นลายลักษณ์อักษร</a:t>
            </a:r>
          </a:p>
          <a:p>
            <a:pPr algn="ctr"/>
            <a:r>
              <a:rPr lang="th-TH" sz="2400" b="1" dirty="0" smtClean="0">
                <a:solidFill>
                  <a:srgbClr val="0070C0"/>
                </a:solidFill>
                <a:latin typeface="TH SarabunIT๙" pitchFamily="34" charset="-34"/>
                <a:cs typeface="TH SarabunIT๙" pitchFamily="34" charset="-34"/>
              </a:rPr>
              <a:t>ร่างเองหรืออาศัยกฎหมายอื่นต้องลงนามประกาศใช้</a:t>
            </a:r>
          </a:p>
          <a:p>
            <a:pPr algn="ctr"/>
            <a:endParaRPr lang="th-TH" sz="2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7" name="Flowchart: Manual Operation 6"/>
          <p:cNvSpPr/>
          <p:nvPr/>
        </p:nvSpPr>
        <p:spPr>
          <a:xfrm>
            <a:off x="71406" y="3143248"/>
            <a:ext cx="3000396" cy="2000264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rgbClr val="0070C0"/>
                </a:solidFill>
                <a:latin typeface="TH SarabunIT๙" pitchFamily="34" charset="-34"/>
                <a:cs typeface="TH SarabunIT๙" pitchFamily="34" charset="-34"/>
              </a:rPr>
              <a:t>กองทุน</a:t>
            </a:r>
          </a:p>
          <a:p>
            <a:pPr algn="ctr"/>
            <a:r>
              <a:rPr lang="th-TH" sz="2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-</a:t>
            </a:r>
            <a:r>
              <a:rPr lang="th-TH" sz="24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ระดมจากสมาชิก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-หน่วยงานรัฐ เอกชน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-กู้ยืมจากแหล่งทุน</a:t>
            </a:r>
            <a:endParaRPr lang="th-TH" sz="2400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0" name="Heart 9"/>
          <p:cNvSpPr/>
          <p:nvPr/>
        </p:nvSpPr>
        <p:spPr>
          <a:xfrm>
            <a:off x="285720" y="71414"/>
            <a:ext cx="3000396" cy="2928958"/>
          </a:xfrm>
          <a:prstGeom prst="heart">
            <a:avLst/>
          </a:prstGeom>
          <a:solidFill>
            <a:srgbClr val="D6009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200" b="1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กิจกรรม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เป็นหัวใจสำคัญ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มีแผน ดำเนินงานต่อเนื่อง พัฒนา ประเมินผล</a:t>
            </a:r>
            <a:endParaRPr lang="th-TH" sz="2400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5357825"/>
            <a:ext cx="3071834" cy="1350157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642910" y="2000240"/>
            <a:ext cx="3786214" cy="19288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การพัฒนากลุ่มอาชีพ</a:t>
            </a:r>
            <a:endParaRPr lang="th-TH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86314" y="928670"/>
            <a:ext cx="3357586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การบริหารจัดการ</a:t>
            </a:r>
            <a:endParaRPr lang="th-TH" sz="32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6314" y="1928802"/>
            <a:ext cx="3357586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พัฒนาด้านการผลิต</a:t>
            </a:r>
            <a:endParaRPr lang="th-TH" sz="32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6314" y="3000372"/>
            <a:ext cx="335758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พัฒนาสินค้ามูลค่าสูง</a:t>
            </a:r>
            <a:endParaRPr lang="th-TH" sz="3200" b="1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52" y="4058671"/>
            <a:ext cx="321471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การตลาด/การ </a:t>
            </a:r>
            <a:r>
              <a:rPr lang="th-TH" sz="3200" b="1" dirty="0" err="1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ปชส.</a:t>
            </a:r>
            <a:endParaRPr lang="th-TH" sz="32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7752" y="5130241"/>
            <a:ext cx="3143272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TH SarabunIT๙" pitchFamily="34" charset="-34"/>
                <a:cs typeface="TH SarabunIT๙" pitchFamily="34" charset="-34"/>
              </a:rPr>
              <a:t>การจัดสรรผลกำไร</a:t>
            </a:r>
            <a:endParaRPr lang="th-TH" sz="3200" b="1" dirty="0">
              <a:solidFill>
                <a:schemeClr val="bg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pic>
        <p:nvPicPr>
          <p:cNvPr id="3074" name="Picture 2" descr="ความสำคัญของการเกษตร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7816"/>
            <a:ext cx="2643174" cy="16624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เกษตรจังหวัดเชียงใหม่ จัดอบรมโครงการส่งเสริมและพัฒนาอาชีพด้านการเกษตรในพื้นที่โครงการ  ร้อยใจรักษ์ - Chiang Mai New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643314"/>
            <a:ext cx="2500330" cy="16638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 descr="เกษตรฯ พร้อมลุย งบ ปี 65 ได้รับจัดสรร 110,902 ล้านบาท หนุนยุทธศาสตร์ชาติ  พัฒนาภาคเกษตรไทย – Splendor-biz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-24"/>
            <a:ext cx="2610322" cy="15716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80" name="AutoShape 8" descr="แจกสูตรและวิธีการทำ “น้ำข้าวโพด” เครื่องดื่มของคนรักสุขภาพ!! ⋆ DooDiDo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82" name="AutoShape 10" descr="แจกสูตรและวิธีการทำ “น้ำข้าวโพด” เครื่องดื่มของคนรักสุขภาพ!! ⋆ DooDiDo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84" name="AutoShape 12" descr="แจกสูตรและวิธีการทำ “น้ำข้าวโพด” เครื่องดื่มของคนรักสุขภาพ!! ⋆ DooDiDo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86" name="AutoShape 14" descr="สินค้าเกษตรราคาถูก โรงอาหารกลาง ม.เกษตร เปิดฝากร้าน ไร่สุวรรณมาเองขายนม ข้าวโพด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3090" name="AutoShape 18" descr="ผักอัดเม็ด ไบโอเวกกี้ BioVeggie ทำจากผักสดรวม 12 ชนิด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8" name="Picture 17" descr="download (6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8794" y="3857628"/>
            <a:ext cx="2867025" cy="15906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214422"/>
            <a:ext cx="7072362" cy="5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000232" y="142852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มาตรฐานของกลุ่มอาชีพ</a:t>
            </a:r>
            <a:endParaRPr lang="th-TH" sz="44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art 2"/>
          <p:cNvSpPr/>
          <p:nvPr/>
        </p:nvSpPr>
        <p:spPr>
          <a:xfrm>
            <a:off x="2786050" y="1714488"/>
            <a:ext cx="3357586" cy="2500330"/>
          </a:xfrm>
          <a:prstGeom prst="hear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solidFill>
                  <a:srgbClr val="002060"/>
                </a:solidFill>
                <a:latin typeface="TH SarabunIT๙" pitchFamily="34" charset="-34"/>
                <a:cs typeface="TH SarabunIT๙" pitchFamily="34" charset="-34"/>
              </a:rPr>
              <a:t>ปัจจัยความสำเร็จ</a:t>
            </a:r>
            <a:endParaRPr lang="th-TH" sz="4000" b="1" dirty="0">
              <a:solidFill>
                <a:srgbClr val="00206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6500826" y="642918"/>
            <a:ext cx="2143140" cy="1571636"/>
          </a:xfrm>
          <a:prstGeom prst="downArrow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TH SarabunIT๙" pitchFamily="34" charset="-34"/>
                <a:cs typeface="TH SarabunIT๙" pitchFamily="34" charset="-34"/>
              </a:rPr>
              <a:t>ผู้นำ</a:t>
            </a:r>
            <a:endParaRPr lang="th-TH" sz="32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500826" y="2571744"/>
            <a:ext cx="2214578" cy="1571636"/>
          </a:xfrm>
          <a:prstGeom prst="downArrow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TH SarabunIT๙" pitchFamily="34" charset="-34"/>
                <a:cs typeface="TH SarabunIT๙" pitchFamily="34" charset="-34"/>
              </a:rPr>
              <a:t>สมาชิก</a:t>
            </a:r>
            <a:endParaRPr lang="th-TH" sz="32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6796102" y="4562484"/>
            <a:ext cx="2286016" cy="1581160"/>
          </a:xfrm>
          <a:prstGeom prst="downArrow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TH SarabunIT๙" pitchFamily="34" charset="-34"/>
                <a:cs typeface="TH SarabunIT๙" pitchFamily="34" charset="-34"/>
              </a:rPr>
              <a:t>วัตถุ         ประสงค์</a:t>
            </a:r>
            <a:endParaRPr lang="th-TH" sz="32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4000496" y="4929198"/>
            <a:ext cx="2071702" cy="1714512"/>
          </a:xfrm>
          <a:prstGeom prst="leftArrow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TH SarabunIT๙" pitchFamily="34" charset="-34"/>
                <a:cs typeface="TH SarabunIT๙" pitchFamily="34" charset="-34"/>
              </a:rPr>
              <a:t>การบริหารจัดการ</a:t>
            </a:r>
            <a:endParaRPr lang="th-TH" sz="32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1142976" y="4929198"/>
            <a:ext cx="2071702" cy="1714512"/>
          </a:xfrm>
          <a:prstGeom prst="leftArrow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TH SarabunIT๙" pitchFamily="34" charset="-34"/>
                <a:cs typeface="TH SarabunIT๙" pitchFamily="34" charset="-34"/>
              </a:rPr>
              <a:t>การสื่อสารภายในกลุ่ม</a:t>
            </a:r>
            <a:endParaRPr lang="th-TH" sz="32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285720" y="2857496"/>
            <a:ext cx="2071702" cy="1714512"/>
          </a:xfrm>
          <a:prstGeom prst="upArrow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TH SarabunIT๙" pitchFamily="34" charset="-34"/>
                <a:cs typeface="TH SarabunIT๙" pitchFamily="34" charset="-34"/>
              </a:rPr>
              <a:t>ผลผลิตผลงาน</a:t>
            </a:r>
            <a:endParaRPr lang="th-TH" sz="32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1" name="Up Arrow 10"/>
          <p:cNvSpPr/>
          <p:nvPr/>
        </p:nvSpPr>
        <p:spPr>
          <a:xfrm>
            <a:off x="71406" y="785794"/>
            <a:ext cx="2143140" cy="1714512"/>
          </a:xfrm>
          <a:prstGeom prst="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IT๙" pitchFamily="34" charset="-34"/>
                <a:cs typeface="TH SarabunIT๙" pitchFamily="34" charset="-34"/>
              </a:rPr>
              <a:t>เงินทุนของกลุ่ม</a:t>
            </a:r>
            <a:endParaRPr lang="th-TH" b="1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6" y="994984"/>
            <a:ext cx="4734872" cy="47914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/>
          <p:cNvSpPr txBox="1"/>
          <p:nvPr/>
        </p:nvSpPr>
        <p:spPr>
          <a:xfrm>
            <a:off x="3571868" y="857232"/>
            <a:ext cx="54292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คำถาม </a:t>
            </a:r>
            <a:endParaRPr lang="en-US" sz="12000" b="1" smtClean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en-US" sz="12000" b="1" smtClean="0">
                <a:latin typeface="TH SarabunIT๙" pitchFamily="34" charset="-34"/>
                <a:cs typeface="TH SarabunIT๙" pitchFamily="34" charset="-34"/>
              </a:rPr>
              <a:t>&amp; </a:t>
            </a:r>
            <a:endParaRPr lang="th-TH" sz="12000" b="1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sz="12000" b="1" dirty="0" smtClean="0">
                <a:solidFill>
                  <a:srgbClr val="FFFF66"/>
                </a:solidFill>
                <a:latin typeface="TH SarabunIT๙" pitchFamily="34" charset="-34"/>
                <a:cs typeface="TH SarabunIT๙" pitchFamily="34" charset="-34"/>
              </a:rPr>
              <a:t>ข้อเสนอแนะ</a:t>
            </a:r>
            <a:endParaRPr lang="th-TH" sz="12000" b="1" dirty="0">
              <a:solidFill>
                <a:srgbClr val="FFFF66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172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Sky123.Org</cp:lastModifiedBy>
  <cp:revision>16</cp:revision>
  <dcterms:created xsi:type="dcterms:W3CDTF">2022-08-02T03:26:14Z</dcterms:created>
  <dcterms:modified xsi:type="dcterms:W3CDTF">2022-08-02T05:11:21Z</dcterms:modified>
</cp:coreProperties>
</file>