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1" r:id="rId3"/>
    <p:sldId id="262" r:id="rId4"/>
    <p:sldId id="258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66"/>
    <a:srgbClr val="FF99FF"/>
    <a:srgbClr val="990099"/>
    <a:srgbClr val="336600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1BAB7-9505-433B-A069-0E4A2503EB82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E57CE-52B1-481E-97C7-1DA9BD7B2A9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E57CE-52B1-481E-97C7-1DA9BD7B2A9C}" type="slidenum">
              <a:rPr lang="th-TH" smtClean="0"/>
              <a:pPr/>
              <a:t>1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rgbClr val="FF3399">
                <a:alpha val="0"/>
              </a:srgbClr>
            </a:gs>
            <a:gs pos="8000">
              <a:schemeClr val="accent2">
                <a:lumMod val="60000"/>
                <a:lumOff val="40000"/>
              </a:schemeClr>
            </a:gs>
            <a:gs pos="34000">
              <a:srgbClr val="FFC000">
                <a:alpha val="57000"/>
              </a:srgbClr>
            </a:gs>
            <a:gs pos="75000">
              <a:srgbClr val="01A78F"/>
            </a:gs>
            <a:gs pos="100000">
              <a:srgbClr val="336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D6C82-CEC1-497A-9E68-A93A13385A44}" type="datetimeFigureOut">
              <a:rPr lang="th-TH" smtClean="0"/>
              <a:pPr/>
              <a:t>30/09/65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0F0E-9658-403C-889F-764EF38DC64D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Jaibang วี.๘ on Twitter: &quot;รักยิ่งใหญ่คือรักแท้ที่แน่นัก  รักที่ดีได้ประจักษ์คือการให้ รักร่วมมือร่วมแรงและร่วมใจ  รักใดใดไหนจะเท่า...รักและสามัคคี ...แตกต่างอย่างกลมกลืน คิดต่างอย่างสงบ  รักกันไว้เถิดนะคะทุกคน .......อรุณสวัสดิ์ค่ะ........ https://t.co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357430"/>
            <a:ext cx="1928826" cy="19288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8" name="Picture 6" descr="ผู้นำอช./อช. - สำนักงานพัฒนาชุมชนอำเภอกระนวน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2786058"/>
            <a:ext cx="1928826" cy="2419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extBox 1"/>
          <p:cNvSpPr txBox="1"/>
          <p:nvPr/>
        </p:nvSpPr>
        <p:spPr>
          <a:xfrm>
            <a:off x="928662" y="132686"/>
            <a:ext cx="7286676" cy="1938992"/>
          </a:xfrm>
          <a:prstGeom prst="rect">
            <a:avLst/>
          </a:prstGeom>
          <a:solidFill>
            <a:srgbClr val="FF0000"/>
          </a:solidFill>
          <a:effectLst>
            <a:softEdge rad="635000"/>
          </a:effectLst>
          <a:scene3d>
            <a:camera prst="perspectiveAbove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th-TH" sz="6000" b="1" dirty="0" smtClean="0">
                <a:solidFill>
                  <a:schemeClr val="bg1"/>
                </a:solidFill>
                <a:cs typeface="+mj-cs"/>
              </a:rPr>
              <a:t>แนวทางการดำเนินงาน</a:t>
            </a:r>
          </a:p>
          <a:p>
            <a:pPr algn="ctr"/>
            <a:r>
              <a:rPr lang="th-TH" sz="6000" b="1" dirty="0" smtClean="0">
                <a:solidFill>
                  <a:srgbClr val="000066"/>
                </a:solidFill>
                <a:cs typeface="+mj-cs"/>
              </a:rPr>
              <a:t>ผู้นำอาสาพัฒนาชุมชน (ผู้นำ อช.)</a:t>
            </a:r>
            <a:endParaRPr lang="th-TH" sz="6000" b="1" dirty="0">
              <a:solidFill>
                <a:srgbClr val="000066"/>
              </a:solidFill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29190" y="5500702"/>
            <a:ext cx="3786214" cy="954107"/>
          </a:xfrm>
          <a:prstGeom prst="rect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chemeClr val="bg1"/>
                </a:solidFill>
                <a:cs typeface="+mj-cs"/>
              </a:rPr>
              <a:t>สำนักงานพัฒนาชุมชนอำเภอโคกสูง</a:t>
            </a:r>
          </a:p>
          <a:p>
            <a:pPr algn="ctr"/>
            <a:r>
              <a:rPr lang="th-TH" b="1" dirty="0" smtClean="0">
                <a:solidFill>
                  <a:srgbClr val="FFFF00"/>
                </a:solidFill>
                <a:cs typeface="+mj-cs"/>
              </a:rPr>
              <a:t>โทร. ๐๓๗-๔๔๑๒๖๕</a:t>
            </a:r>
            <a:endParaRPr lang="th-TH" b="1" dirty="0">
              <a:solidFill>
                <a:srgbClr val="FFFF00"/>
              </a:solidFill>
              <a:cs typeface="+mj-cs"/>
            </a:endParaRPr>
          </a:p>
        </p:txBody>
      </p:sp>
      <p:pic>
        <p:nvPicPr>
          <p:cNvPr id="3074" name="Picture 2" descr="ผู้นำ อช. คืออะไร - สำนักงานพัฒนาชุมชนอำเภอเมืองสุพรรณบุรี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3429000"/>
            <a:ext cx="1877228" cy="24431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076" name="AutoShape 4" descr="ผู้นำ อช./ อช. - สำนักงานพัฒนาชุมชนจังหวัดหนองบัวลำภู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3082" name="Picture 10" descr="ผู้นำ อช./อช. - สำนักงานพัฒนาชุมชนอำเภอทองผาภูมิ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15206" y="2143116"/>
            <a:ext cx="1768616" cy="16917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57686" y="2697676"/>
            <a:ext cx="4357750" cy="32316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softEdge rad="317500"/>
          </a:effectLst>
          <a:scene3d>
            <a:camera prst="isometricOffAxis1Right"/>
            <a:lightRig rig="threePt" dir="t"/>
          </a:scene3d>
        </p:spPr>
        <p:txBody>
          <a:bodyPr wrap="square">
            <a:spAutoFit/>
          </a:bodyPr>
          <a:lstStyle/>
          <a:p>
            <a:pPr algn="ctr"/>
            <a:r>
              <a:rPr lang="th-TH" sz="3600" b="1" dirty="0" smtClean="0">
                <a:solidFill>
                  <a:srgbClr val="002060"/>
                </a:solidFill>
                <a:cs typeface="+mj-cs"/>
              </a:rPr>
              <a:t>ผู้นำ</a:t>
            </a:r>
            <a:r>
              <a:rPr lang="th-TH" sz="3600" b="1" dirty="0">
                <a:solidFill>
                  <a:srgbClr val="002060"/>
                </a:solidFill>
                <a:cs typeface="+mj-cs"/>
              </a:rPr>
              <a:t>อาสาพัฒนาชุมชน (ผู้นำ อช.</a:t>
            </a:r>
            <a:r>
              <a:rPr lang="th-TH" sz="3600" b="1" dirty="0" smtClean="0">
                <a:solidFill>
                  <a:srgbClr val="002060"/>
                </a:solidFill>
                <a:cs typeface="+mj-cs"/>
              </a:rPr>
              <a:t>)</a:t>
            </a:r>
          </a:p>
          <a:p>
            <a:pPr algn="ctr"/>
            <a:r>
              <a:rPr lang="th-TH" b="1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คือ อาสา</a:t>
            </a:r>
            <a:r>
              <a:rPr lang="th-TH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พัฒนาชุมชนที่ได้รับการ</a:t>
            </a:r>
            <a:r>
              <a:rPr lang="th-TH" b="1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คัดเลือก</a:t>
            </a:r>
          </a:p>
          <a:p>
            <a:pPr algn="ctr"/>
            <a:r>
              <a:rPr lang="th-TH" b="1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จาก</a:t>
            </a:r>
            <a:r>
              <a:rPr lang="th-TH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เวทีประชาคมอาสาพัฒนา</a:t>
            </a:r>
            <a:r>
              <a:rPr lang="th-TH" b="1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ชุมชน</a:t>
            </a:r>
          </a:p>
          <a:p>
            <a:pPr algn="ctr"/>
            <a:r>
              <a:rPr lang="th-TH" b="1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เพื่อให้</a:t>
            </a:r>
            <a:r>
              <a:rPr lang="th-TH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ปฏิบัติงาน</a:t>
            </a:r>
            <a:r>
              <a:rPr lang="th-TH" b="1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อาสาสมัคร</a:t>
            </a:r>
          </a:p>
          <a:p>
            <a:pPr algn="ctr"/>
            <a:r>
              <a:rPr lang="th-TH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ใ</a:t>
            </a:r>
            <a:r>
              <a:rPr lang="th-TH" b="1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นฐา</a:t>
            </a:r>
            <a:r>
              <a:rPr lang="th-TH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นะผู้นำของอาสาพัฒนา</a:t>
            </a:r>
            <a:r>
              <a:rPr lang="th-TH" b="1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ชุมชน</a:t>
            </a:r>
          </a:p>
          <a:p>
            <a:pPr algn="ctr"/>
            <a:r>
              <a:rPr lang="th-TH" b="1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ใน</a:t>
            </a:r>
            <a:r>
              <a:rPr lang="th-TH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ตำบลหนึ่งเรียกชื่อย่อว่า “ผู้นำ อช.” </a:t>
            </a:r>
            <a:endParaRPr lang="th-TH" b="1" dirty="0" smtClean="0">
              <a:solidFill>
                <a:schemeClr val="accent6">
                  <a:lumMod val="50000"/>
                </a:schemeClr>
              </a:solidFill>
              <a:cs typeface="+mj-cs"/>
            </a:endParaRPr>
          </a:p>
          <a:p>
            <a:pPr algn="ctr"/>
            <a:r>
              <a:rPr lang="th-TH" b="1" dirty="0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มี</a:t>
            </a:r>
            <a:r>
              <a:rPr lang="th-TH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จำนวน 2 คน (ชาย 1 คน หญิง 1 คน)</a:t>
            </a:r>
          </a:p>
        </p:txBody>
      </p:sp>
      <p:sp>
        <p:nvSpPr>
          <p:cNvPr id="3" name="Cloud Callout 2"/>
          <p:cNvSpPr/>
          <p:nvPr/>
        </p:nvSpPr>
        <p:spPr>
          <a:xfrm>
            <a:off x="4429124" y="-24"/>
            <a:ext cx="4357718" cy="1571636"/>
          </a:xfrm>
          <a:prstGeom prst="cloudCallout">
            <a:avLst/>
          </a:prstGeom>
          <a:solidFill>
            <a:srgbClr val="00B050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TextBox 3"/>
          <p:cNvSpPr txBox="1"/>
          <p:nvPr/>
        </p:nvSpPr>
        <p:spPr>
          <a:xfrm>
            <a:off x="5214942" y="285728"/>
            <a:ext cx="3000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solidFill>
                  <a:schemeClr val="bg1"/>
                </a:solidFill>
                <a:cs typeface="+mj-cs"/>
              </a:rPr>
              <a:t>ทักทายกันก่อน</a:t>
            </a:r>
            <a:endParaRPr lang="th-TH" sz="5400" b="1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406" y="785794"/>
            <a:ext cx="4572000" cy="1815882"/>
          </a:xfrm>
          <a:prstGeom prst="rect">
            <a:avLst/>
          </a:prstGeom>
          <a:solidFill>
            <a:srgbClr val="92D050"/>
          </a:solidFill>
          <a:effectLst>
            <a:softEdge rad="317500"/>
          </a:effectLst>
        </p:spPr>
        <p:txBody>
          <a:bodyPr>
            <a:spAutoFit/>
          </a:bodyPr>
          <a:lstStyle/>
          <a:p>
            <a:pPr algn="ctr"/>
            <a:r>
              <a:rPr lang="th-TH" b="1" dirty="0" smtClean="0">
                <a:solidFill>
                  <a:srgbClr val="000066"/>
                </a:solidFill>
                <a:cs typeface="+mj-cs"/>
              </a:rPr>
              <a:t>อาสาพัฒนาชุมชน </a:t>
            </a:r>
            <a:r>
              <a:rPr lang="th-TH" b="1" dirty="0" smtClean="0">
                <a:solidFill>
                  <a:schemeClr val="bg1"/>
                </a:solidFill>
                <a:cs typeface="+mj-cs"/>
              </a:rPr>
              <a:t>คือ อาสาสมัครจากราษฎรในท้องถิ่นที่มีจิตใจเสียสละ มีความสมัครใจอาสามาปฏิบัติงานเพื่อส่วนรวม</a:t>
            </a:r>
          </a:p>
          <a:p>
            <a:pPr algn="ctr"/>
            <a:r>
              <a:rPr lang="th-TH" b="1" dirty="0" smtClean="0">
                <a:solidFill>
                  <a:schemeClr val="bg1"/>
                </a:solidFill>
                <a:cs typeface="+mj-cs"/>
              </a:rPr>
              <a:t>ในด้านการพัฒนาชุมชน </a:t>
            </a:r>
            <a:endParaRPr lang="th-TH" b="1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4282" y="3071810"/>
            <a:ext cx="4143404" cy="3231654"/>
          </a:xfrm>
          <a:prstGeom prst="rect">
            <a:avLst/>
          </a:prstGeom>
          <a:solidFill>
            <a:srgbClr val="990099"/>
          </a:solidFill>
          <a:effectLst>
            <a:softEdge rad="635000"/>
          </a:effectLst>
          <a:scene3d>
            <a:camera prst="isometricOffAxis2Left"/>
            <a:lightRig rig="threePt" dir="t"/>
          </a:scene3d>
        </p:spPr>
        <p:txBody>
          <a:bodyPr wrap="square">
            <a:spAutoFit/>
          </a:bodyPr>
          <a:lstStyle/>
          <a:p>
            <a:pPr algn="ctr"/>
            <a:r>
              <a:rPr lang="th-TH" sz="3600" b="1" dirty="0" smtClean="0">
                <a:solidFill>
                  <a:srgbClr val="C00000"/>
                </a:solidFill>
                <a:cs typeface="+mj-cs"/>
              </a:rPr>
              <a:t>อาสาพัฒนาชุมชน (อช.)</a:t>
            </a:r>
          </a:p>
          <a:p>
            <a:pPr algn="ctr"/>
            <a:r>
              <a:rPr lang="th-TH" b="1" dirty="0" smtClean="0">
                <a:cs typeface="+mj-cs"/>
              </a:rPr>
              <a:t> </a:t>
            </a:r>
            <a:r>
              <a:rPr lang="th-TH" b="1" dirty="0" smtClean="0">
                <a:solidFill>
                  <a:srgbClr val="000066"/>
                </a:solidFill>
                <a:cs typeface="+mj-cs"/>
              </a:rPr>
              <a:t>คือ อาสาพัฒนาชุมชนที่ได้รับคัดเลือก</a:t>
            </a:r>
          </a:p>
          <a:p>
            <a:pPr algn="ctr"/>
            <a:r>
              <a:rPr lang="th-TH" b="1" dirty="0" smtClean="0">
                <a:solidFill>
                  <a:srgbClr val="000066"/>
                </a:solidFill>
                <a:cs typeface="+mj-cs"/>
              </a:rPr>
              <a:t>จากเวทีประชาคมหมู่บ้านให้ปฏิบัติหน้าที่อาสาสมัครในหมู่บ้านหนึ่งเรียก</a:t>
            </a:r>
          </a:p>
          <a:p>
            <a:pPr algn="ctr"/>
            <a:r>
              <a:rPr lang="th-TH" b="1" dirty="0" smtClean="0">
                <a:solidFill>
                  <a:srgbClr val="000066"/>
                </a:solidFill>
                <a:cs typeface="+mj-cs"/>
              </a:rPr>
              <a:t>ชื่อย่อว่า “อช.” หมู่บ้านละอย่างน้อย 4 คน</a:t>
            </a:r>
          </a:p>
          <a:p>
            <a:pPr algn="ctr"/>
            <a:r>
              <a:rPr lang="th-TH" b="1" dirty="0" smtClean="0">
                <a:solidFill>
                  <a:srgbClr val="000066"/>
                </a:solidFill>
                <a:cs typeface="+mj-cs"/>
              </a:rPr>
              <a:t>โดยให้มีจำนวนหญิงชาย</a:t>
            </a:r>
          </a:p>
          <a:p>
            <a:pPr algn="ctr"/>
            <a:r>
              <a:rPr lang="th-TH" b="1" dirty="0" smtClean="0">
                <a:solidFill>
                  <a:srgbClr val="000066"/>
                </a:solidFill>
                <a:cs typeface="+mj-cs"/>
              </a:rPr>
              <a:t>ในสัดส่วนที่ใ</a:t>
            </a:r>
            <a:r>
              <a:rPr lang="th-TH" b="1" dirty="0">
                <a:solidFill>
                  <a:srgbClr val="000066"/>
                </a:solidFill>
                <a:cs typeface="+mj-cs"/>
              </a:rPr>
              <a:t>ก</a:t>
            </a:r>
            <a:r>
              <a:rPr lang="th-TH" b="1" dirty="0" smtClean="0">
                <a:solidFill>
                  <a:srgbClr val="000066"/>
                </a:solidFill>
                <a:cs typeface="+mj-cs"/>
              </a:rPr>
              <a:t>ล้เคียงกัน</a:t>
            </a:r>
            <a:endParaRPr lang="th-TH" b="1" dirty="0">
              <a:solidFill>
                <a:srgbClr val="000066"/>
              </a:solidFill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00034" y="3286124"/>
            <a:ext cx="4214842" cy="1428760"/>
          </a:xfrm>
          <a:prstGeom prst="roundRect">
            <a:avLst/>
          </a:prstGeom>
          <a:solidFill>
            <a:schemeClr val="accent5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cs typeface="+mj-cs"/>
              </a:rPr>
              <a:t>ระเบียบกระทรวงมหาดไทย </a:t>
            </a:r>
          </a:p>
          <a:p>
            <a:pPr algn="ctr"/>
            <a:r>
              <a:rPr lang="th-TH" b="1" dirty="0">
                <a:cs typeface="+mj-cs"/>
              </a:rPr>
              <a:t>ว่าด้วยการอาสาพัฒนาชุมชน </a:t>
            </a:r>
          </a:p>
          <a:p>
            <a:pPr algn="ctr"/>
            <a:r>
              <a:rPr lang="th-TH" b="1" dirty="0">
                <a:cs typeface="+mj-cs"/>
              </a:rPr>
              <a:t>แก้ไขเพิ่มเติมฉบับที่ ๒ พ.ศ. ๒๕๕๒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8596" y="1571612"/>
            <a:ext cx="4214842" cy="142876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cs typeface="+mj-cs"/>
              </a:rPr>
              <a:t>ระเบียบกระทรวงมหาดไทย </a:t>
            </a:r>
          </a:p>
          <a:p>
            <a:pPr algn="ctr"/>
            <a:r>
              <a:rPr lang="th-TH" b="1" dirty="0">
                <a:cs typeface="+mj-cs"/>
              </a:rPr>
              <a:t>ว่าด้วยการอาสาพัฒนาชุมชน </a:t>
            </a:r>
          </a:p>
          <a:p>
            <a:pPr algn="ctr"/>
            <a:r>
              <a:rPr lang="th-TH" b="1" dirty="0" smtClean="0">
                <a:cs typeface="+mj-cs"/>
              </a:rPr>
              <a:t>พ.ศ. ๒๕๔๗</a:t>
            </a:r>
            <a:endParaRPr lang="th-TH" b="1" dirty="0">
              <a:cs typeface="+mj-cs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00034" y="5000636"/>
            <a:ext cx="4214842" cy="142876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solidFill>
                  <a:srgbClr val="002060"/>
                </a:solidFill>
                <a:cs typeface="+mj-cs"/>
              </a:rPr>
              <a:t>ระเบียบกระทรวงมหาดไทย </a:t>
            </a:r>
          </a:p>
          <a:p>
            <a:pPr algn="ctr"/>
            <a:r>
              <a:rPr lang="th-TH" b="1" dirty="0">
                <a:solidFill>
                  <a:srgbClr val="002060"/>
                </a:solidFill>
                <a:cs typeface="+mj-cs"/>
              </a:rPr>
              <a:t>ว่าด้วยการอาสาพัฒนาชุมชน </a:t>
            </a:r>
          </a:p>
          <a:p>
            <a:pPr algn="ctr"/>
            <a:r>
              <a:rPr lang="th-TH" b="1" dirty="0">
                <a:solidFill>
                  <a:srgbClr val="002060"/>
                </a:solidFill>
                <a:cs typeface="+mj-cs"/>
              </a:rPr>
              <a:t>แก้ไขเพิ่มเติมฉบับที่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๓ </a:t>
            </a:r>
            <a:r>
              <a:rPr lang="th-TH" b="1" dirty="0">
                <a:solidFill>
                  <a:srgbClr val="002060"/>
                </a:solidFill>
                <a:cs typeface="+mj-cs"/>
              </a:rPr>
              <a:t>พ.ศ. </a:t>
            </a:r>
            <a:r>
              <a:rPr lang="th-TH" b="1" dirty="0" smtClean="0">
                <a:solidFill>
                  <a:srgbClr val="002060"/>
                </a:solidFill>
                <a:cs typeface="+mj-cs"/>
              </a:rPr>
              <a:t>๒๕๕๕</a:t>
            </a:r>
            <a:endParaRPr lang="th-TH" b="1" dirty="0">
              <a:solidFill>
                <a:srgbClr val="002060"/>
              </a:solidFill>
              <a:cs typeface="+mj-c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786050" y="214290"/>
            <a:ext cx="3929090" cy="928670"/>
          </a:xfrm>
          <a:prstGeom prst="roundRect">
            <a:avLst/>
          </a:prstGeom>
          <a:solidFill>
            <a:srgbClr val="C00000"/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 smtClean="0">
                <a:cs typeface="+mj-cs"/>
              </a:rPr>
              <a:t>ระเบียบปฏิบัติงาน</a:t>
            </a:r>
            <a:endParaRPr lang="th-TH" sz="5400" b="1" dirty="0">
              <a:cs typeface="+mj-cs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4786314" y="5357826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Right Arrow 9"/>
          <p:cNvSpPr/>
          <p:nvPr/>
        </p:nvSpPr>
        <p:spPr>
          <a:xfrm>
            <a:off x="4786314" y="3714752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Right Arrow 10"/>
          <p:cNvSpPr/>
          <p:nvPr/>
        </p:nvSpPr>
        <p:spPr>
          <a:xfrm>
            <a:off x="4786314" y="2071678"/>
            <a:ext cx="78581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Flowchart: Display 12"/>
          <p:cNvSpPr/>
          <p:nvPr/>
        </p:nvSpPr>
        <p:spPr>
          <a:xfrm>
            <a:off x="5715008" y="1571612"/>
            <a:ext cx="2928958" cy="1500198"/>
          </a:xfrm>
          <a:prstGeom prst="flowChartDisplay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cs typeface="+mj-cs"/>
              </a:rPr>
              <a:t>วาระ ๒ ปี </a:t>
            </a:r>
          </a:p>
          <a:p>
            <a:pPr algn="ctr"/>
            <a:r>
              <a:rPr lang="th-TH" b="1" dirty="0" smtClean="0">
                <a:cs typeface="+mj-cs"/>
              </a:rPr>
              <a:t>ไม่เกิน ๑ วาระ</a:t>
            </a:r>
            <a:endParaRPr lang="th-TH" b="1" dirty="0">
              <a:cs typeface="+mj-cs"/>
            </a:endParaRPr>
          </a:p>
        </p:txBody>
      </p:sp>
      <p:sp>
        <p:nvSpPr>
          <p:cNvPr id="14" name="Flowchart: Display 13"/>
          <p:cNvSpPr/>
          <p:nvPr/>
        </p:nvSpPr>
        <p:spPr>
          <a:xfrm>
            <a:off x="5715008" y="3214686"/>
            <a:ext cx="3000396" cy="1500198"/>
          </a:xfrm>
          <a:prstGeom prst="flowChartDisplay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srgbClr val="C00000"/>
                </a:solidFill>
                <a:cs typeface="+mj-cs"/>
              </a:rPr>
              <a:t>วาระ ๔ ปี ได้รับคัดเลือกได้อีก</a:t>
            </a:r>
            <a:endParaRPr lang="th-TH" b="1" dirty="0">
              <a:solidFill>
                <a:srgbClr val="C00000"/>
              </a:solidFill>
              <a:cs typeface="+mj-cs"/>
            </a:endParaRPr>
          </a:p>
        </p:txBody>
      </p:sp>
      <p:sp>
        <p:nvSpPr>
          <p:cNvPr id="15" name="Flowchart: Display 14"/>
          <p:cNvSpPr/>
          <p:nvPr/>
        </p:nvSpPr>
        <p:spPr>
          <a:xfrm>
            <a:off x="5643570" y="4929198"/>
            <a:ext cx="3428992" cy="1500198"/>
          </a:xfrm>
          <a:prstGeom prst="flowChartDisplay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srgbClr val="002060"/>
                </a:solidFill>
                <a:cs typeface="+mj-cs"/>
              </a:rPr>
              <a:t>เสนอชื่อรับเครื่องราชอิสริยาภรณ์</a:t>
            </a:r>
            <a:endParaRPr lang="th-TH" b="1" dirty="0">
              <a:solidFill>
                <a:srgbClr val="002060"/>
              </a:solidFill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loud Callout 13"/>
          <p:cNvSpPr/>
          <p:nvPr/>
        </p:nvSpPr>
        <p:spPr>
          <a:xfrm>
            <a:off x="3428992" y="2714620"/>
            <a:ext cx="2714644" cy="200026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Rectangle 1"/>
          <p:cNvSpPr/>
          <p:nvPr/>
        </p:nvSpPr>
        <p:spPr>
          <a:xfrm>
            <a:off x="1357290" y="214290"/>
            <a:ext cx="2571768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>
            <a:spAutoFit/>
          </a:bodyPr>
          <a:lstStyle/>
          <a:p>
            <a:pPr algn="ctr"/>
            <a:r>
              <a:rPr lang="th-TH" sz="3200" b="1" dirty="0" smtClean="0">
                <a:solidFill>
                  <a:srgbClr val="000066"/>
                </a:solidFill>
                <a:cs typeface="+mj-cs"/>
              </a:rPr>
              <a:t>๑๐.การแก้ไขปัญหา</a:t>
            </a:r>
          </a:p>
          <a:p>
            <a:pPr algn="ctr"/>
            <a:r>
              <a:rPr lang="th-TH" sz="3200" b="1" dirty="0" smtClean="0">
                <a:solidFill>
                  <a:srgbClr val="000066"/>
                </a:solidFill>
                <a:cs typeface="+mj-cs"/>
              </a:rPr>
              <a:t>ความยากจน</a:t>
            </a:r>
            <a:endParaRPr lang="th-TH" sz="3200" b="1" dirty="0">
              <a:solidFill>
                <a:srgbClr val="000066"/>
              </a:solidFill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69547" y="2928934"/>
            <a:ext cx="2016899" cy="1446550"/>
          </a:xfrm>
          <a:prstGeom prst="rect">
            <a:avLst/>
          </a:prstGeom>
          <a:solidFill>
            <a:srgbClr val="FFFF00"/>
          </a:solidFill>
          <a:effectLst>
            <a:softEdge rad="317500"/>
          </a:effectLst>
        </p:spPr>
        <p:txBody>
          <a:bodyPr wrap="none">
            <a:spAutoFit/>
          </a:bodyPr>
          <a:lstStyle/>
          <a:p>
            <a:pPr algn="ctr"/>
            <a:r>
              <a:rPr lang="th-TH" sz="4400" b="1" dirty="0">
                <a:solidFill>
                  <a:srgbClr val="000066"/>
                </a:solidFill>
                <a:cs typeface="+mj-cs"/>
              </a:rPr>
              <a:t>๑๐  </a:t>
            </a:r>
            <a:r>
              <a:rPr lang="th-TH" sz="4400" b="1" dirty="0" smtClean="0">
                <a:solidFill>
                  <a:srgbClr val="000066"/>
                </a:solidFill>
                <a:cs typeface="+mj-cs"/>
              </a:rPr>
              <a:t>ภารกิจ</a:t>
            </a:r>
          </a:p>
          <a:p>
            <a:pPr algn="ctr"/>
            <a:r>
              <a:rPr lang="th-TH" sz="4400" b="1" dirty="0" smtClean="0">
                <a:solidFill>
                  <a:srgbClr val="336600"/>
                </a:solidFill>
                <a:cs typeface="+mj-cs"/>
              </a:rPr>
              <a:t>ผู้นำ</a:t>
            </a:r>
            <a:r>
              <a:rPr lang="th-TH" sz="4400" b="1" dirty="0">
                <a:solidFill>
                  <a:srgbClr val="336600"/>
                </a:solidFill>
                <a:cs typeface="+mj-cs"/>
              </a:rPr>
              <a:t>อช./อช.</a:t>
            </a:r>
            <a:endParaRPr lang="th-TH" sz="4400" dirty="0">
              <a:solidFill>
                <a:srgbClr val="336600"/>
              </a:solidFill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0" y="214290"/>
            <a:ext cx="1864613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>
            <a:spAutoFit/>
          </a:bodyPr>
          <a:lstStyle/>
          <a:p>
            <a:pPr algn="ctr"/>
            <a:r>
              <a:rPr lang="th-TH" sz="3200" b="1" dirty="0">
                <a:solidFill>
                  <a:schemeClr val="accent5">
                    <a:lumMod val="75000"/>
                  </a:schemeClr>
                </a:solidFill>
                <a:cs typeface="+mj-cs"/>
              </a:rPr>
              <a:t>๑.สำรวจข้อมูล </a:t>
            </a:r>
            <a:endParaRPr lang="th-TH" sz="3200" b="1" dirty="0" smtClean="0">
              <a:solidFill>
                <a:schemeClr val="accent5">
                  <a:lumMod val="75000"/>
                </a:schemeClr>
              </a:solidFill>
              <a:cs typeface="+mj-cs"/>
            </a:endParaRPr>
          </a:p>
          <a:p>
            <a:pPr algn="ctr"/>
            <a:r>
              <a:rPr lang="th-TH" sz="3200" b="1" dirty="0" err="1" smtClean="0">
                <a:solidFill>
                  <a:schemeClr val="accent5">
                    <a:lumMod val="75000"/>
                  </a:schemeClr>
                </a:solidFill>
                <a:cs typeface="+mj-cs"/>
              </a:rPr>
              <a:t>จปฐ.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cs typeface="+mj-cs"/>
              </a:rPr>
              <a:t> </a:t>
            </a:r>
            <a:r>
              <a:rPr lang="th-TH" sz="3200" b="1" dirty="0" err="1">
                <a:solidFill>
                  <a:schemeClr val="accent5">
                    <a:lumMod val="75000"/>
                  </a:schemeClr>
                </a:solidFill>
                <a:cs typeface="+mj-cs"/>
              </a:rPr>
              <a:t>กชช.</a:t>
            </a:r>
            <a:r>
              <a:rPr lang="th-TH" sz="3200" b="1" dirty="0">
                <a:solidFill>
                  <a:schemeClr val="accent5">
                    <a:lumMod val="75000"/>
                  </a:schemeClr>
                </a:solidFill>
                <a:cs typeface="+mj-cs"/>
              </a:rPr>
              <a:t>2ค.</a:t>
            </a:r>
          </a:p>
        </p:txBody>
      </p:sp>
      <p:sp>
        <p:nvSpPr>
          <p:cNvPr id="6" name="Rectangle 5"/>
          <p:cNvSpPr/>
          <p:nvPr/>
        </p:nvSpPr>
        <p:spPr>
          <a:xfrm>
            <a:off x="5643570" y="1428736"/>
            <a:ext cx="2630848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>
            <a:spAutoFit/>
          </a:bodyPr>
          <a:lstStyle/>
          <a:p>
            <a:pPr algn="ctr"/>
            <a:r>
              <a:rPr lang="th-TH" sz="3200" b="1" dirty="0">
                <a:solidFill>
                  <a:srgbClr val="7030A0"/>
                </a:solidFill>
                <a:cs typeface="+mj-cs"/>
              </a:rPr>
              <a:t>๒.จัดทำและ</a:t>
            </a:r>
            <a:r>
              <a:rPr lang="th-TH" sz="3200" b="1" dirty="0" smtClean="0">
                <a:solidFill>
                  <a:srgbClr val="7030A0"/>
                </a:solidFill>
                <a:cs typeface="+mj-cs"/>
              </a:rPr>
              <a:t>ขับเคลื่อน</a:t>
            </a:r>
          </a:p>
          <a:p>
            <a:pPr algn="ctr"/>
            <a:r>
              <a:rPr lang="th-TH" sz="3200" b="1" dirty="0" smtClean="0">
                <a:solidFill>
                  <a:srgbClr val="7030A0"/>
                </a:solidFill>
                <a:cs typeface="+mj-cs"/>
              </a:rPr>
              <a:t>แผน</a:t>
            </a:r>
            <a:r>
              <a:rPr lang="th-TH" sz="3200" b="1" dirty="0">
                <a:solidFill>
                  <a:srgbClr val="7030A0"/>
                </a:solidFill>
                <a:cs typeface="+mj-cs"/>
              </a:rPr>
              <a:t>ชุมชน</a:t>
            </a:r>
          </a:p>
        </p:txBody>
      </p:sp>
      <p:sp>
        <p:nvSpPr>
          <p:cNvPr id="7" name="Rectangle 6"/>
          <p:cNvSpPr/>
          <p:nvPr/>
        </p:nvSpPr>
        <p:spPr>
          <a:xfrm>
            <a:off x="6643702" y="2643182"/>
            <a:ext cx="2093843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>
            <a:spAutoFit/>
          </a:bodyPr>
          <a:lstStyle/>
          <a:p>
            <a:pPr algn="ctr"/>
            <a:r>
              <a:rPr lang="th-TH" sz="3200" b="1" dirty="0">
                <a:solidFill>
                  <a:srgbClr val="002060"/>
                </a:solidFill>
                <a:cs typeface="+mj-cs"/>
              </a:rPr>
              <a:t>๓.</a:t>
            </a:r>
            <a:r>
              <a:rPr lang="th-TH" sz="3200" b="1" dirty="0" smtClean="0">
                <a:solidFill>
                  <a:srgbClr val="002060"/>
                </a:solidFill>
                <a:cs typeface="+mj-cs"/>
              </a:rPr>
              <a:t>ขับเคลื่อน</a:t>
            </a:r>
          </a:p>
          <a:p>
            <a:pPr algn="ctr"/>
            <a:r>
              <a:rPr lang="th-TH" sz="3200" b="1" dirty="0" smtClean="0">
                <a:solidFill>
                  <a:srgbClr val="002060"/>
                </a:solidFill>
                <a:cs typeface="+mj-cs"/>
              </a:rPr>
              <a:t>ศูนย์</a:t>
            </a:r>
            <a:r>
              <a:rPr lang="th-TH" sz="3200" b="1" dirty="0">
                <a:solidFill>
                  <a:srgbClr val="002060"/>
                </a:solidFill>
                <a:cs typeface="+mj-cs"/>
              </a:rPr>
              <a:t>เรียนรู้ชุมชน</a:t>
            </a:r>
          </a:p>
        </p:txBody>
      </p:sp>
      <p:sp>
        <p:nvSpPr>
          <p:cNvPr id="8" name="Rectangle 7"/>
          <p:cNvSpPr/>
          <p:nvPr/>
        </p:nvSpPr>
        <p:spPr>
          <a:xfrm>
            <a:off x="5929322" y="4071942"/>
            <a:ext cx="2973891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>
            <a:spAutoFit/>
          </a:bodyPr>
          <a:lstStyle/>
          <a:p>
            <a:pPr algn="ctr"/>
            <a:r>
              <a:rPr lang="th-TH" sz="3200" b="1" dirty="0">
                <a:solidFill>
                  <a:srgbClr val="7030A0"/>
                </a:solidFill>
                <a:cs typeface="+mj-cs"/>
              </a:rPr>
              <a:t>๔.การ</a:t>
            </a:r>
            <a:r>
              <a:rPr lang="th-TH" sz="3200" b="1" dirty="0" smtClean="0">
                <a:solidFill>
                  <a:srgbClr val="7030A0"/>
                </a:solidFill>
                <a:cs typeface="+mj-cs"/>
              </a:rPr>
              <a:t>ขับเคลื่อน</a:t>
            </a:r>
          </a:p>
          <a:p>
            <a:pPr algn="ctr"/>
            <a:r>
              <a:rPr lang="th-TH" sz="3200" b="1" dirty="0" smtClean="0">
                <a:solidFill>
                  <a:srgbClr val="7030A0"/>
                </a:solidFill>
                <a:cs typeface="+mj-cs"/>
              </a:rPr>
              <a:t>ปรัชญา</a:t>
            </a:r>
            <a:r>
              <a:rPr lang="th-TH" sz="3200" b="1" dirty="0">
                <a:solidFill>
                  <a:srgbClr val="7030A0"/>
                </a:solidFill>
                <a:cs typeface="+mj-cs"/>
              </a:rPr>
              <a:t>เศรษฐกิจพอเพียง</a:t>
            </a:r>
          </a:p>
        </p:txBody>
      </p:sp>
      <p:sp>
        <p:nvSpPr>
          <p:cNvPr id="9" name="Rectangle 8"/>
          <p:cNvSpPr/>
          <p:nvPr/>
        </p:nvSpPr>
        <p:spPr>
          <a:xfrm>
            <a:off x="5429256" y="5500702"/>
            <a:ext cx="2183611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>
            <a:spAutoFit/>
          </a:bodyPr>
          <a:lstStyle/>
          <a:p>
            <a:pPr algn="ctr"/>
            <a:r>
              <a:rPr lang="th-TH" sz="3200" b="1" dirty="0">
                <a:solidFill>
                  <a:schemeClr val="accent1">
                    <a:lumMod val="75000"/>
                  </a:schemeClr>
                </a:solidFill>
                <a:cs typeface="+mj-cs"/>
              </a:rPr>
              <a:t>๕.การแก้ไข</a:t>
            </a:r>
            <a:r>
              <a:rPr lang="th-TH" sz="3200" b="1" dirty="0" smtClean="0">
                <a:solidFill>
                  <a:schemeClr val="accent1">
                    <a:lumMod val="75000"/>
                  </a:schemeClr>
                </a:solidFill>
                <a:cs typeface="+mj-cs"/>
              </a:rPr>
              <a:t>ปัญหา</a:t>
            </a:r>
          </a:p>
          <a:p>
            <a:pPr algn="ctr"/>
            <a:r>
              <a:rPr lang="th-TH" sz="3200" b="1" dirty="0" err="1" smtClean="0">
                <a:solidFill>
                  <a:schemeClr val="accent1">
                    <a:lumMod val="75000"/>
                  </a:schemeClr>
                </a:solidFill>
                <a:cs typeface="+mj-cs"/>
              </a:rPr>
              <a:t>ยา</a:t>
            </a:r>
            <a:r>
              <a:rPr lang="th-TH" sz="3200" b="1" dirty="0" err="1">
                <a:solidFill>
                  <a:schemeClr val="accent1">
                    <a:lumMod val="75000"/>
                  </a:schemeClr>
                </a:solidFill>
                <a:cs typeface="+mj-cs"/>
              </a:rPr>
              <a:t>เสพติด</a:t>
            </a:r>
            <a:endParaRPr lang="th-TH" sz="3200" b="1" dirty="0">
              <a:solidFill>
                <a:schemeClr val="accent1">
                  <a:lumMod val="75000"/>
                </a:schemeClr>
              </a:solidFill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57356" y="5429264"/>
            <a:ext cx="1998432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>
            <a:spAutoFit/>
          </a:bodyPr>
          <a:lstStyle/>
          <a:p>
            <a:r>
              <a:rPr lang="th-TH" sz="3200" b="1" dirty="0">
                <a:solidFill>
                  <a:srgbClr val="000066"/>
                </a:solidFill>
                <a:cs typeface="+mj-cs"/>
              </a:rPr>
              <a:t>๖.ส่งเสริม</a:t>
            </a:r>
            <a:r>
              <a:rPr lang="th-TH" sz="3200" b="1" dirty="0" smtClean="0">
                <a:solidFill>
                  <a:srgbClr val="000066"/>
                </a:solidFill>
                <a:cs typeface="+mj-cs"/>
              </a:rPr>
              <a:t>อาชีพ</a:t>
            </a:r>
          </a:p>
          <a:p>
            <a:r>
              <a:rPr lang="th-TH" sz="3200" b="1" dirty="0" smtClean="0">
                <a:solidFill>
                  <a:srgbClr val="000066"/>
                </a:solidFill>
                <a:cs typeface="+mj-cs"/>
              </a:rPr>
              <a:t> </a:t>
            </a:r>
            <a:r>
              <a:rPr lang="en-US" sz="3200" b="1">
                <a:solidFill>
                  <a:srgbClr val="000066"/>
                </a:solidFill>
                <a:cs typeface="+mj-cs"/>
              </a:rPr>
              <a:t>OTOP </a:t>
            </a:r>
            <a:r>
              <a:rPr lang="th-TH" sz="3200" b="1" dirty="0">
                <a:solidFill>
                  <a:srgbClr val="000066"/>
                </a:solidFill>
                <a:cs typeface="+mj-cs"/>
              </a:rPr>
              <a:t>ชุมชน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1472" y="4500570"/>
            <a:ext cx="282160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>
            <a:spAutoFit/>
          </a:bodyPr>
          <a:lstStyle/>
          <a:p>
            <a:r>
              <a:rPr lang="th-TH" sz="3200" b="1" dirty="0">
                <a:solidFill>
                  <a:srgbClr val="000066"/>
                </a:solidFill>
                <a:cs typeface="+mj-cs"/>
              </a:rPr>
              <a:t>๗.การส่งเสริมทุนชุมชน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4282" y="3000372"/>
            <a:ext cx="3177473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>
            <a:spAutoFit/>
          </a:bodyPr>
          <a:lstStyle/>
          <a:p>
            <a:pPr algn="ctr"/>
            <a:r>
              <a:rPr lang="th-TH" sz="3200" b="1" dirty="0">
                <a:solidFill>
                  <a:srgbClr val="C00000"/>
                </a:solidFill>
                <a:cs typeface="+mj-cs"/>
              </a:rPr>
              <a:t>๘.ส่งเสริม</a:t>
            </a:r>
            <a:r>
              <a:rPr lang="th-TH" sz="3200" b="1" dirty="0" smtClean="0">
                <a:solidFill>
                  <a:srgbClr val="C00000"/>
                </a:solidFill>
                <a:cs typeface="+mj-cs"/>
              </a:rPr>
              <a:t>วิถีประชาธิปไตย</a:t>
            </a:r>
          </a:p>
          <a:p>
            <a:pPr algn="ctr"/>
            <a:r>
              <a:rPr lang="th-TH" sz="3200" b="1" dirty="0" smtClean="0">
                <a:solidFill>
                  <a:srgbClr val="C00000"/>
                </a:solidFill>
                <a:cs typeface="+mj-cs"/>
              </a:rPr>
              <a:t>ใน</a:t>
            </a:r>
            <a:r>
              <a:rPr lang="th-TH" sz="3200" b="1" dirty="0">
                <a:solidFill>
                  <a:srgbClr val="C00000"/>
                </a:solidFill>
                <a:cs typeface="+mj-cs"/>
              </a:rPr>
              <a:t>ชุมชน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4282" y="1571612"/>
            <a:ext cx="3571868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>
            <a:spAutoFit/>
          </a:bodyPr>
          <a:lstStyle/>
          <a:p>
            <a:pPr algn="ctr"/>
            <a:r>
              <a:rPr lang="th-TH" sz="3200" b="1" dirty="0">
                <a:solidFill>
                  <a:srgbClr val="C00000"/>
                </a:solidFill>
                <a:cs typeface="+mj-cs"/>
              </a:rPr>
              <a:t>๙.การให้การเรียนรู้</a:t>
            </a:r>
            <a:r>
              <a:rPr lang="th-TH" sz="3200" b="1" dirty="0" smtClean="0">
                <a:solidFill>
                  <a:srgbClr val="C00000"/>
                </a:solidFill>
                <a:cs typeface="+mj-cs"/>
              </a:rPr>
              <a:t>อนุรักษ์</a:t>
            </a:r>
          </a:p>
          <a:p>
            <a:pPr algn="ctr"/>
            <a:r>
              <a:rPr lang="th-TH" sz="3200" b="1" dirty="0" smtClean="0">
                <a:solidFill>
                  <a:srgbClr val="C00000"/>
                </a:solidFill>
                <a:cs typeface="+mj-cs"/>
              </a:rPr>
              <a:t>ทรัพยากรฯ และ</a:t>
            </a:r>
            <a:r>
              <a:rPr lang="th-TH" sz="3200" b="1" dirty="0">
                <a:solidFill>
                  <a:srgbClr val="C00000"/>
                </a:solidFill>
                <a:cs typeface="+mj-cs"/>
              </a:rPr>
              <a:t>สิ่งแวดล้อม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14284" y="1000108"/>
          <a:ext cx="8786872" cy="5610806"/>
        </p:xfrm>
        <a:graphic>
          <a:graphicData uri="http://schemas.openxmlformats.org/drawingml/2006/table">
            <a:tbl>
              <a:tblPr/>
              <a:tblGrid>
                <a:gridCol w="523578"/>
                <a:gridCol w="1830079"/>
                <a:gridCol w="460096"/>
                <a:gridCol w="581631"/>
                <a:gridCol w="581631"/>
                <a:gridCol w="604420"/>
                <a:gridCol w="704977"/>
                <a:gridCol w="642942"/>
                <a:gridCol w="1253692"/>
                <a:gridCol w="840435"/>
                <a:gridCol w="763391"/>
              </a:tblGrid>
              <a:tr h="23522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>
                          <a:latin typeface="Times New Roman"/>
                          <a:ea typeface="Times New Roman"/>
                          <a:cs typeface="+mj-cs"/>
                        </a:rPr>
                        <a:t>ที่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>
                          <a:latin typeface="Times New Roman"/>
                          <a:ea typeface="Times New Roman"/>
                          <a:cs typeface="+mj-cs"/>
                        </a:rPr>
                        <a:t>กิจกรรมที่ดำเนินการ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>
                          <a:latin typeface="Times New Roman"/>
                          <a:ea typeface="Times New Roman"/>
                          <a:cs typeface="+mj-cs"/>
                        </a:rPr>
                        <a:t>จำนวนครั้ง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จำนวนผู้เข้าร่วมกิจกรรม (คน)</a:t>
                      </a:r>
                      <a:endParaRPr lang="en-US" sz="1600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งบประมาณ (บาท)</a:t>
                      </a:r>
                      <a:endParaRPr lang="en-US" sz="1600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>
                          <a:latin typeface="Times New Roman"/>
                          <a:ea typeface="Times New Roman"/>
                          <a:cs typeface="+mj-cs"/>
                        </a:rPr>
                        <a:t>ผลที่ได้รับ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>
                          <a:latin typeface="Times New Roman"/>
                          <a:ea typeface="Times New Roman"/>
                          <a:cs typeface="+mj-cs"/>
                        </a:rPr>
                        <a:t>ปัญหา-อุปสรรค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>
                          <a:latin typeface="Times New Roman"/>
                          <a:ea typeface="Times New Roman"/>
                          <a:cs typeface="+mj-cs"/>
                        </a:rPr>
                        <a:t>ข้อคิดเห็น/เสนอแนะ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746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>
                          <a:latin typeface="Times New Roman"/>
                          <a:ea typeface="Times New Roman"/>
                          <a:cs typeface="+mj-cs"/>
                        </a:rPr>
                        <a:t>ผู้นำชุมชน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>
                          <a:latin typeface="Times New Roman"/>
                          <a:ea typeface="Times New Roman"/>
                          <a:cs typeface="+mj-cs"/>
                        </a:rPr>
                        <a:t>ประชาชนทั่วไป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>
                          <a:latin typeface="Times New Roman"/>
                          <a:ea typeface="Times New Roman"/>
                          <a:cs typeface="+mj-cs"/>
                        </a:rPr>
                        <a:t>อื่นๆ(ระบุ)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>
                          <a:latin typeface="Times New Roman"/>
                          <a:ea typeface="Times New Roman"/>
                          <a:cs typeface="+mj-cs"/>
                        </a:rPr>
                        <a:t>งบประมาณ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>
                          <a:latin typeface="Times New Roman"/>
                          <a:ea typeface="Times New Roman"/>
                          <a:cs typeface="+mj-cs"/>
                        </a:rPr>
                        <a:t>แหล่งงบประมาณ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166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>
                          <a:latin typeface="Times New Roman"/>
                          <a:ea typeface="Times New Roman"/>
                          <a:cs typeface="+mj-cs"/>
                        </a:rPr>
                        <a:t>๑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b="1" dirty="0">
                          <a:latin typeface="Times New Roman"/>
                          <a:ea typeface="Times New Roman"/>
                          <a:cs typeface="+mj-cs"/>
                        </a:rPr>
                        <a:t>ด้านการใช้ประโยชน์ข้อมูล </a:t>
                      </a:r>
                      <a:r>
                        <a:rPr lang="th-TH" sz="1400" b="1" dirty="0" err="1">
                          <a:latin typeface="Times New Roman"/>
                          <a:ea typeface="Times New Roman"/>
                          <a:cs typeface="+mj-cs"/>
                        </a:rPr>
                        <a:t>จปฐ.</a:t>
                      </a:r>
                      <a:r>
                        <a:rPr lang="en-US" sz="1400" b="1">
                          <a:latin typeface="TH SarabunIT๙"/>
                          <a:ea typeface="Times New Roman"/>
                          <a:cs typeface="+mj-cs"/>
                        </a:rPr>
                        <a:t> 6</a:t>
                      </a:r>
                      <a:r>
                        <a:rPr lang="th-TH" sz="1400" b="1" dirty="0" smtClean="0">
                          <a:latin typeface="TH SarabunIT๙"/>
                          <a:ea typeface="Times New Roman"/>
                          <a:cs typeface="+mj-cs"/>
                        </a:rPr>
                        <a:t>๕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05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b="1">
                          <a:latin typeface="Times New Roman"/>
                          <a:ea typeface="Times New Roman"/>
                          <a:cs typeface="+mj-cs"/>
                        </a:rPr>
                        <a:t>   ๒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b="1" dirty="0" smtClean="0">
                          <a:latin typeface="Times New Roman"/>
                          <a:ea typeface="Times New Roman"/>
                          <a:cs typeface="+mj-cs"/>
                        </a:rPr>
                        <a:t>ด้านการแก้ไขปัญหาความยากจน</a:t>
                      </a:r>
                      <a:endParaRPr lang="en-US" sz="1400" b="1" smtClean="0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0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>
                          <a:latin typeface="Times New Roman"/>
                          <a:ea typeface="Times New Roman"/>
                          <a:cs typeface="+mj-cs"/>
                        </a:rPr>
                        <a:t>๓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b="1" dirty="0">
                          <a:latin typeface="Times New Roman"/>
                          <a:ea typeface="Times New Roman"/>
                          <a:cs typeface="+mj-cs"/>
                        </a:rPr>
                        <a:t>ด้านการจัดการศูนย์เรียนรู้</a:t>
                      </a:r>
                      <a:r>
                        <a:rPr lang="th-TH" sz="1400" b="1" dirty="0" smtClean="0">
                          <a:latin typeface="Times New Roman"/>
                          <a:ea typeface="Times New Roman"/>
                          <a:cs typeface="+mj-cs"/>
                        </a:rPr>
                        <a:t>ชุมชน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19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>
                          <a:latin typeface="Times New Roman"/>
                          <a:ea typeface="Times New Roman"/>
                          <a:cs typeface="+mj-cs"/>
                        </a:rPr>
                        <a:t>๔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400" b="1" dirty="0">
                          <a:latin typeface="Times New Roman"/>
                          <a:ea typeface="Times New Roman"/>
                          <a:cs typeface="+mj-cs"/>
                        </a:rPr>
                        <a:t>ด้านการขับเคลื่อนเศรษฐกิจ</a:t>
                      </a:r>
                      <a:r>
                        <a:rPr lang="th-TH" sz="1400" b="1" dirty="0" smtClean="0">
                          <a:latin typeface="Times New Roman"/>
                          <a:ea typeface="Times New Roman"/>
                          <a:cs typeface="+mj-cs"/>
                        </a:rPr>
                        <a:t>พอเพียง</a:t>
                      </a: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8135" marR="281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8527" y="97673"/>
            <a:ext cx="9033242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                                                                                     แบบรายงานแผนการปฏิบัติงานของผู้นำอาสาพัฒนาชุมชน (ผู้นำ อช.)</a:t>
            </a: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  ประจำ  (    )  งวดที่ ๑  (ต.ค. </a:t>
            </a: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- </a:t>
            </a: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ธ.ค. ๒๕๖๕)      (   )  งวดที่ ๒  (ม.ค. - มี.ค. ๒๕๖๖)      (    )  งวดที่ ๓  (เม.ย. - มิ.ย. ๒๕๖๖)      (    )  งวดที่ ๔  (ก.ค. </a:t>
            </a: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-</a:t>
            </a: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 ก.ย. ๒๕๖๖)</a:t>
            </a: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                ชื่อผู้นำ อช.  .............................................................................  ตำบล ..........................................อำเภอ โคกสูง  จังหวัดสระแก้ว</a:t>
            </a: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85720" y="1003840"/>
          <a:ext cx="8572558" cy="5496995"/>
        </p:xfrm>
        <a:graphic>
          <a:graphicData uri="http://schemas.openxmlformats.org/drawingml/2006/table">
            <a:tbl>
              <a:tblPr/>
              <a:tblGrid>
                <a:gridCol w="494384"/>
                <a:gridCol w="1846664"/>
                <a:gridCol w="448820"/>
                <a:gridCol w="559034"/>
                <a:gridCol w="559034"/>
                <a:gridCol w="627389"/>
                <a:gridCol w="761539"/>
                <a:gridCol w="775366"/>
                <a:gridCol w="1078104"/>
                <a:gridCol w="746615"/>
                <a:gridCol w="675609"/>
              </a:tblGrid>
              <a:tr h="46938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ที่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latin typeface="Times New Roman"/>
                          <a:ea typeface="Times New Roman"/>
                          <a:cs typeface="+mj-cs"/>
                        </a:rPr>
                        <a:t>กิจกรรมที่ดำเนินการ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จำนวนครั้ง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latin typeface="Times New Roman"/>
                          <a:ea typeface="Times New Roman"/>
                          <a:cs typeface="+mj-cs"/>
                        </a:rPr>
                        <a:t>จำนวนผู้เข้าร่วมกิจกรรม (คน)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latin typeface="Times New Roman"/>
                          <a:ea typeface="Times New Roman"/>
                          <a:cs typeface="+mj-cs"/>
                        </a:rPr>
                        <a:t>งบประมาณ (บาท)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ผลที่ได้รับ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latin typeface="Times New Roman"/>
                          <a:ea typeface="Times New Roman"/>
                          <a:cs typeface="+mj-cs"/>
                        </a:rPr>
                        <a:t>ปัญหา-อุปสรรค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latin typeface="Times New Roman"/>
                          <a:ea typeface="Times New Roman"/>
                          <a:cs typeface="+mj-cs"/>
                        </a:rPr>
                        <a:t>ข้อคิดเห็น/เสนอแนะ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07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ผู้นำชุมชน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ประชาชนทั่วไป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อื่นๆ(ระบุ)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งบประมาณ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แหล่งงบประมาณ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1208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๕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 ด้านการส่งแสริมวิถี</a:t>
                      </a:r>
                      <a:r>
                        <a:rPr lang="th-TH" sz="1600" b="1" dirty="0" smtClean="0">
                          <a:latin typeface="Times New Roman"/>
                          <a:ea typeface="Times New Roman"/>
                          <a:cs typeface="+mj-cs"/>
                        </a:rPr>
                        <a:t>ประชาธิปไตย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78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latin typeface="Times New Roman"/>
                          <a:ea typeface="Times New Roman"/>
                          <a:cs typeface="+mj-cs"/>
                        </a:rPr>
                        <a:t>๖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ด้านการอนุรักษ์</a:t>
                      </a:r>
                      <a:r>
                        <a:rPr lang="th-TH" sz="1600" b="1" dirty="0" smtClean="0">
                          <a:latin typeface="Times New Roman"/>
                          <a:ea typeface="Times New Roman"/>
                          <a:cs typeface="+mj-cs"/>
                        </a:rPr>
                        <a:t>ทรัพยากรฯ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8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latin typeface="Times New Roman"/>
                          <a:ea typeface="Times New Roman"/>
                          <a:cs typeface="+mj-cs"/>
                        </a:rPr>
                        <a:t>๗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ด้านการป้องกันแก้ไข</a:t>
                      </a:r>
                      <a:r>
                        <a:rPr lang="th-TH" sz="1600" b="1" dirty="0" smtClean="0">
                          <a:latin typeface="Times New Roman"/>
                          <a:ea typeface="Times New Roman"/>
                          <a:cs typeface="+mj-cs"/>
                        </a:rPr>
                        <a:t>ปัญหา                     </a:t>
                      </a:r>
                      <a:r>
                        <a:rPr lang="th-TH" sz="1600" b="1" dirty="0" err="1" smtClean="0">
                          <a:latin typeface="Times New Roman"/>
                          <a:ea typeface="Times New Roman"/>
                          <a:cs typeface="+mj-cs"/>
                        </a:rPr>
                        <a:t>ยา</a:t>
                      </a:r>
                      <a:r>
                        <a:rPr lang="th-TH" sz="1600" b="1" dirty="0" err="1">
                          <a:latin typeface="Times New Roman"/>
                          <a:ea typeface="Times New Roman"/>
                          <a:cs typeface="+mj-cs"/>
                        </a:rPr>
                        <a:t>เสพ</a:t>
                      </a:r>
                      <a:r>
                        <a:rPr lang="th-TH" sz="1600" b="1" dirty="0" err="1" smtClean="0">
                          <a:latin typeface="Times New Roman"/>
                          <a:ea typeface="Times New Roman"/>
                          <a:cs typeface="+mj-cs"/>
                        </a:rPr>
                        <a:t>ติด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4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b="1">
                          <a:latin typeface="Times New Roman"/>
                          <a:ea typeface="Times New Roman"/>
                          <a:cs typeface="+mj-cs"/>
                        </a:rPr>
                        <a:t>๘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imes New Roman"/>
                          <a:ea typeface="Times New Roman"/>
                          <a:cs typeface="+mj-cs"/>
                        </a:rPr>
                        <a:t>ด้านการ</a:t>
                      </a:r>
                      <a:r>
                        <a:rPr lang="th-TH" sz="1600" b="1" dirty="0" smtClean="0">
                          <a:latin typeface="Times New Roman"/>
                          <a:ea typeface="Times New Roman"/>
                          <a:cs typeface="+mj-cs"/>
                        </a:rPr>
                        <a:t>พัฒนาทุนชุมชน</a:t>
                      </a: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b="1"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29497" marR="294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8527" y="71414"/>
            <a:ext cx="9033242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                                                                                     แบบรายงานแผนการปฏิบัติงานของผู้นำอาสาพัฒนาชุมชน (ผู้นำ อช.)</a:t>
            </a: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  ประจำ  (    )  งวดที่ ๑  (ต.ค. </a:t>
            </a: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- </a:t>
            </a: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ธ.ค. ๒๕๖๕)      (   )  งวดที่ ๒  (ม.ค. - มี.ค. ๒๕๖๖)      (    )  งวดที่ ๓  (เม.ย. - มิ.ย. ๒๕๖๖)      (    )  งวดที่ ๔  (ก.ค. </a:t>
            </a: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-</a:t>
            </a: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 ก.ย. ๒๕๖๖)</a:t>
            </a: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IT๙" pitchFamily="34" charset="-34"/>
                <a:ea typeface="Times New Roman" pitchFamily="18" charset="0"/>
                <a:cs typeface="+mj-cs"/>
              </a:rPr>
              <a:t>                ชื่อผู้นำ อช.  .............................................................................  ตำบล ..........................................อำเภอ โคกสูง  จังหวัดสระแก้ว</a:t>
            </a: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71406" y="71414"/>
            <a:ext cx="7643866" cy="2143140"/>
          </a:xfrm>
          <a:prstGeom prst="cloudCallout">
            <a:avLst/>
          </a:prstGeom>
          <a:solidFill>
            <a:srgbClr val="00B050"/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smtClean="0">
                <a:cs typeface="+mj-cs"/>
              </a:rPr>
              <a:t>Question</a:t>
            </a:r>
            <a:r>
              <a:rPr lang="th-TH" sz="6000" dirty="0" smtClean="0">
                <a:cs typeface="+mj-cs"/>
              </a:rPr>
              <a:t> คำถาม</a:t>
            </a:r>
            <a:endParaRPr lang="th-TH" sz="6000" dirty="0">
              <a:cs typeface="+mj-cs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642910" y="4500570"/>
            <a:ext cx="8143932" cy="2143140"/>
          </a:xfrm>
          <a:prstGeom prst="cloudCallout">
            <a:avLst/>
          </a:prstGeom>
          <a:solidFill>
            <a:srgbClr val="FF0000"/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smtClean="0">
                <a:cs typeface="+mj-cs"/>
              </a:rPr>
              <a:t>Feedback</a:t>
            </a:r>
            <a:r>
              <a:rPr lang="th-TH" sz="5400" b="1" dirty="0" smtClean="0">
                <a:cs typeface="+mj-cs"/>
              </a:rPr>
              <a:t> ข้อเสนอแนะ</a:t>
            </a:r>
            <a:endParaRPr lang="th-TH" sz="5400" b="1" dirty="0">
              <a:cs typeface="+mj-cs"/>
            </a:endParaRPr>
          </a:p>
        </p:txBody>
      </p:sp>
      <p:pic>
        <p:nvPicPr>
          <p:cNvPr id="17411" name="Picture 3" descr="เครื่องหมายคำถาม คำถาม เครื่องหมาย - ภาพฟรีบน Pixab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1500174"/>
            <a:ext cx="1219605" cy="2000264"/>
          </a:xfrm>
          <a:prstGeom prst="rect">
            <a:avLst/>
          </a:prstGeom>
          <a:noFill/>
        </p:spPr>
      </p:pic>
      <p:pic>
        <p:nvPicPr>
          <p:cNvPr id="7" name="Picture 3" descr="เครื่องหมายคำถาม คำถาม เครื่องหมาย - ภาพฟรีบน Pixab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4275" y="285728"/>
            <a:ext cx="1449725" cy="2377682"/>
          </a:xfrm>
          <a:prstGeom prst="rect">
            <a:avLst/>
          </a:prstGeom>
          <a:noFill/>
        </p:spPr>
      </p:pic>
      <p:pic>
        <p:nvPicPr>
          <p:cNvPr id="17413" name="Picture 5" descr="บทความธรรมะจับใจ ตอบคำถามโดยพระอาจารย์ : คำถามที่ครูไม่ตอบ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857224" y="2127266"/>
            <a:ext cx="2204234" cy="2659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415" name="Picture 7" descr="เทคนิคการตอบคำถามอัตนัย | 54041046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3500430" y="2143116"/>
            <a:ext cx="2109720" cy="22757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560</Words>
  <Application>Microsoft Office PowerPoint</Application>
  <PresentationFormat>On-screen Show (4:3)</PresentationFormat>
  <Paragraphs>106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Sky123.Org</dc:creator>
  <cp:lastModifiedBy>Sky123.Org</cp:lastModifiedBy>
  <cp:revision>20</cp:revision>
  <dcterms:created xsi:type="dcterms:W3CDTF">2022-09-27T04:09:38Z</dcterms:created>
  <dcterms:modified xsi:type="dcterms:W3CDTF">2022-09-30T02:28:45Z</dcterms:modified>
</cp:coreProperties>
</file>