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58" r:id="rId5"/>
    <p:sldId id="261" r:id="rId6"/>
    <p:sldId id="259" r:id="rId7"/>
    <p:sldId id="267" r:id="rId8"/>
    <p:sldId id="269" r:id="rId9"/>
    <p:sldId id="270" r:id="rId10"/>
    <p:sldId id="271" r:id="rId11"/>
    <p:sldId id="268" r:id="rId12"/>
    <p:sldId id="264" r:id="rId13"/>
    <p:sldId id="265" r:id="rId14"/>
    <p:sldId id="266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FC6C90-56A2-42C1-A173-B7A939B48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CF2592B-A741-417C-A427-CCA7BB94F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C372D7A-0F18-4E8D-82A7-AC4628BA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22A6B26-7206-45E4-BA17-67CFBE11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CE0E6CF-09DB-4F42-BD1D-C0332CFE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C748CD-A2A3-4A42-A000-F4B955F3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0A97D5C-5AA3-4C61-A370-6B29A8270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78177CE-3BFE-47C8-B98D-C86E2213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AE5FAD-C8C0-455D-9C3F-47F99F34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7387102-9AE4-4552-A65F-FD49B139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36E1A7D9-277B-489A-ACF0-21316225B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C826735-0104-4D81-BC43-0961B543B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DC2513B-9E67-4EA3-BABD-7ECDEE2C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1642B6-C02D-4487-A257-6C19D638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53BCDA4-CC29-42D2-B65E-7789E32F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17D727-2B7B-4166-A6AB-85AF6F7E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8136AFD-6875-4086-B572-04169E2A7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079BAC0-7F55-469D-BC5D-A6B7F239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7E56183-8E0C-41E4-A231-48A25E97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122496-4619-4FA0-96EC-FFBE127F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5F7A45-01F5-40BC-A90C-71A71734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E6D27C6-C565-4FC5-AB26-3BB4FAE9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979E52-C117-4911-B1B7-276F0812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E72961-5A19-4934-A6A3-F705A2BA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5A35AAB-6B6C-41C5-B4D5-28DE6FF0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AF3E2B-34DD-4D9A-82A7-356CE7B4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AB9904-37A0-4391-B2DC-6B9E588F1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BDFECA2-7152-480A-AEC3-21C02E96C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91EA685-5BA4-4D29-A506-6DCF429D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40DA907-6F37-43D3-8757-0BFBE3DA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CFF554A-3E2A-4642-BDA5-E985496D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E19315-26DA-4F98-BE2D-2687AD15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37021C-1E32-4F0D-B9B7-3CCB633B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2F383B-0E2B-409C-A7BC-E43C03F16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9DA66A7-A3A0-4A21-9ACC-E8033E956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F49CC45-FA04-4007-A945-777868564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D44454A-C02B-4FD4-85A7-672A82C7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57BCAFB-AFED-4EBF-BEE7-8872A947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EF92A88-9ED2-4C21-B83E-AC9C1C49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07C4FEB-BD1F-4610-85DC-ABBD1131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3C704B5-CAD4-490B-9DE3-2DB5384C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CD1CC6B-72D4-4498-B821-B3A0C873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C110396-A909-49D8-89F0-C4A0BBCE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189E75F-B3A3-4B49-BD23-85954E42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AFF4BB9-5106-4794-B880-D3AA72FD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294E890-AD44-4E59-B5CF-4B9375D0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BEA031-68DD-4150-8617-04CF8272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CFF048-5E12-4321-A159-944E2D64D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DEADD1A-966C-49FD-ACE2-ADF73B190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FFD664F-7691-4419-8ED7-70C0F436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930ADC3-C8C1-49FB-B391-372E3611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FCE9272-085E-4C32-9731-911AD7D7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15CD89-709E-43C0-B8EA-B7DEC6FA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430C589-2307-41FC-B053-E1EE827D8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A43B82F-C75A-4642-95F8-37D57DADE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8F4566-006A-4230-ABE8-BCA506EA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02F5253-8D66-4897-9361-CA10BB9D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58FC31A-B4E0-4710-8B90-71F55D80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19B08ED-A897-4329-9159-0252166B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B7633BC-6674-4488-B57B-E1B6AEFF8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E3FF24E-4225-4FE4-9652-DA6EA710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23D3-F8D0-4B05-87BE-E998963FFE8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648CAA5-D663-431D-8F36-397766F9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2B07588-3E32-43E6-ADF0-7DA7BFD71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582-40DC-4EC6-9839-0375AC635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รางวัลช่อสะอาดประจำปี2559 - Home | Facebook">
            <a:extLst>
              <a:ext uri="{FF2B5EF4-FFF2-40B4-BE49-F238E27FC236}">
                <a16:creationId xmlns:a16="http://schemas.microsoft.com/office/drawing/2014/main" id="{B9C0EBB7-D0B2-4ACE-B672-E7D7E280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027" y="1762243"/>
            <a:ext cx="2434560" cy="2434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การดำเนินงานป้องกันการทุจริต | donkaewlocal">
            <a:extLst>
              <a:ext uri="{FF2B5EF4-FFF2-40B4-BE49-F238E27FC236}">
                <a16:creationId xmlns:a16="http://schemas.microsoft.com/office/drawing/2014/main" id="{BEB8AC61-4533-4611-BACC-6B62FB0D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706311"/>
            <a:ext cx="9347864" cy="29519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รายงานผลป้องกันการทุจริตฯ">
            <a:extLst>
              <a:ext uri="{FF2B5EF4-FFF2-40B4-BE49-F238E27FC236}">
                <a16:creationId xmlns:a16="http://schemas.microsoft.com/office/drawing/2014/main" id="{24C8212A-8FE3-49E5-87AE-7DFA5660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027" y="4223708"/>
            <a:ext cx="2434560" cy="2434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A092B2-94F0-4CCA-8CE9-B37530AC1876}"/>
              </a:ext>
            </a:extLst>
          </p:cNvPr>
          <p:cNvSpPr txBox="1"/>
          <p:nvPr/>
        </p:nvSpPr>
        <p:spPr>
          <a:xfrm>
            <a:off x="233362" y="419785"/>
            <a:ext cx="117062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rgbClr val="FF00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การป้องกันและปราบปรามการทุจริตและประพฤติมิชอบ</a:t>
            </a:r>
            <a:endParaRPr lang="en-US" sz="3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โดยบทบาทของภาคประชาชน (ป.ป.ช.ภาคประชาชน)</a:t>
            </a:r>
            <a:endParaRPr lang="en-US" sz="3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F84C3BF-8B9B-4BD3-95E9-3003D34D9BDB}"/>
              </a:ext>
            </a:extLst>
          </p:cNvPr>
          <p:cNvSpPr txBox="1"/>
          <p:nvPr/>
        </p:nvSpPr>
        <p:spPr>
          <a:xfrm>
            <a:off x="2843068" y="2105561"/>
            <a:ext cx="5453063" cy="1323439"/>
          </a:xfrm>
          <a:prstGeom prst="rect">
            <a:avLst/>
          </a:prstGeom>
          <a:solidFill>
            <a:srgbClr val="FF99CC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นางสาวจันทร์หอม  สีแดง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ผู้อำนวยการกลุ่มงานยุทธศาสตร์การพัฒนาชุมชน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สำนักงานพัฒนาชุมชนจังหวัดแม่ฮ่องสอน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โทร. ๐๘ ๑๘๒๒ ๔๑๐๓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565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E508470-0A49-4668-9C0B-CD73C9ED1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1799"/>
            <a:ext cx="11858624" cy="66704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12762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67B8E6A-2E14-40B9-9598-7E9D91CD3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" y="142876"/>
            <a:ext cx="11802532" cy="66389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16878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85DE58C-AAB6-498B-B7BA-22056C95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00608"/>
            <a:ext cx="11877675" cy="6681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39411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2D0F947-F4FD-461A-949E-C244FC2C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70247"/>
            <a:ext cx="11982450" cy="6740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80873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698BDEC-69AE-4598-ADB8-AA0A78587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3102"/>
            <a:ext cx="11944350" cy="67186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8007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079A863-0715-4690-B745-0CA7664F13F9}"/>
              </a:ext>
            </a:extLst>
          </p:cNvPr>
          <p:cNvSpPr txBox="1"/>
          <p:nvPr/>
        </p:nvSpPr>
        <p:spPr>
          <a:xfrm>
            <a:off x="2407920" y="2644170"/>
            <a:ext cx="737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ถาม</a:t>
            </a:r>
            <a:r>
              <a:rPr lang="th-TH" sz="9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</a:t>
            </a:r>
            <a:r>
              <a:rPr lang="th-TH" sz="96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ตอบ</a:t>
            </a:r>
            <a:endParaRPr lang="en-US" sz="96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621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601D321-E83E-463B-A504-9D68C6EF64E9}"/>
              </a:ext>
            </a:extLst>
          </p:cNvPr>
          <p:cNvSpPr txBox="1"/>
          <p:nvPr/>
        </p:nvSpPr>
        <p:spPr>
          <a:xfrm>
            <a:off x="1581150" y="3571875"/>
            <a:ext cx="11372850" cy="2985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endParaRPr lang="th-TH" sz="2400" b="1" i="0" dirty="0">
              <a:solidFill>
                <a:srgbClr val="000000"/>
              </a:solidFill>
              <a:effectLst/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24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คำแนะนำ 4 ข้อ องค์กรเพื่อความโปร่งใสนานาชาติ</a:t>
            </a:r>
          </a:p>
          <a:p>
            <a:pPr algn="l"/>
            <a:r>
              <a:rPr lang="th-TH" sz="2000" b="1" i="0" dirty="0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๑. เสริมสร้างความเข้มแข็งขององค์กร/สถาบันที่ทำหน้าที่ต่อต้านหรือสอดส่องการทุจริต</a:t>
            </a:r>
            <a:r>
              <a:rPr lang="th-TH" sz="2000" b="1" i="0" dirty="0" err="1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คอรัปชั่น</a:t>
            </a:r>
            <a:r>
              <a:rPr lang="th-TH" sz="2000" b="1" i="0" dirty="0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</a:p>
          <a:p>
            <a:pPr algn="l"/>
            <a:r>
              <a:rPr lang="th-TH" sz="2000" b="1" i="0" dirty="0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โดยจะต้องมีเงินทุนและทรัพยากรที่เพียงพอ และเป็นอิสระที่จะดำเนินการตามภารกิจหน้าที่ของตน</a:t>
            </a:r>
          </a:p>
          <a:p>
            <a:pPr algn="l"/>
            <a:r>
              <a:rPr lang="th-TH" sz="2000" b="1" i="0" dirty="0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</a:t>
            </a:r>
            <a:r>
              <a:rPr lang="th-TH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๒. จะต้องมีสัญญาการว่าจ้างที่เปิดเผยและโปร่งใสเพื่อป้องกันการกระทำที่</a:t>
            </a:r>
            <a:r>
              <a:rPr lang="th-TH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มิช</a:t>
            </a:r>
            <a:r>
              <a:rPr lang="th-TH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อบ  ชี้การขัดกันทางผลประโยชน์ </a:t>
            </a:r>
          </a:p>
          <a:p>
            <a:pPr algn="l"/>
            <a:r>
              <a:rPr lang="th-TH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และมีการตั้งราคาที่เป็นธรรม</a:t>
            </a:r>
          </a:p>
          <a:p>
            <a:pPr algn="l"/>
            <a:r>
              <a:rPr lang="th-TH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๓. </a:t>
            </a:r>
            <a:r>
              <a:rPr lang="th-TH" sz="20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ต้องปกป้องระบอบประชาธิปไตยและพื้นที่ของพลเมือง (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civic space </a:t>
            </a:r>
            <a:r>
              <a:rPr lang="th-TH" sz="20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กล่าวคือ สิทธิมนุษยชนขั้นพื้นฐาน)</a:t>
            </a:r>
          </a:p>
          <a:p>
            <a:pPr algn="l"/>
            <a:r>
              <a:rPr lang="th-TH" sz="20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เพื่อสร้างเงื่อนไขที่จะช่วยให้รัฐบาลต้องยึดมั่นกับการแสดงความรับผิดรับชอบ </a:t>
            </a:r>
          </a:p>
          <a:p>
            <a:pPr algn="l"/>
            <a:r>
              <a:rPr lang="th-TH" sz="2000" b="1" i="0" dirty="0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๔. ต้องเผยแพร่ข้อมูลที่เกี่ยวข้องสู่สาธารณะ ให้ประชาชนเข้าถึงข้อมูลได้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0D4C5A1-FF5F-460A-8259-A197A2631DEE}"/>
              </a:ext>
            </a:extLst>
          </p:cNvPr>
          <p:cNvSpPr txBox="1"/>
          <p:nvPr/>
        </p:nvSpPr>
        <p:spPr>
          <a:xfrm>
            <a:off x="0" y="124690"/>
            <a:ext cx="6648450" cy="1077218"/>
          </a:xfrm>
          <a:prstGeom prst="rect">
            <a:avLst/>
          </a:prstGeom>
          <a:solidFill>
            <a:srgbClr val="FF99CC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ดัชนีวัดภาพลักษณ์คอร</a:t>
            </a:r>
            <a:r>
              <a:rPr lang="th-TH" sz="3200" b="1" i="0" dirty="0" err="1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์รัปชั่น</a:t>
            </a:r>
            <a:r>
              <a:rPr lang="th-TH" sz="32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(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Corruption Perception Index) </a:t>
            </a:r>
            <a:endParaRPr lang="en-US" sz="32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E5FA5ED-B509-42A6-B08F-00BC6B02871A}"/>
              </a:ext>
            </a:extLst>
          </p:cNvPr>
          <p:cNvSpPr txBox="1"/>
          <p:nvPr/>
        </p:nvSpPr>
        <p:spPr>
          <a:xfrm>
            <a:off x="1466850" y="1448158"/>
            <a:ext cx="10658475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l"/>
            <a:r>
              <a:rPr lang="th-TH" sz="2000" b="1" i="0" dirty="0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</a:t>
            </a:r>
          </a:p>
          <a:p>
            <a:pPr algn="l"/>
            <a:r>
              <a:rPr lang="th-TH" sz="2000" b="1" i="0" dirty="0">
                <a:solidFill>
                  <a:srgbClr val="C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ไทยได้คะแนน 36 จาก 100 คะแนนเต็ม  อยู่ในอันดับที่ 104  จาก 180 ลำดับที่ 5 ของอาเซียน </a:t>
            </a:r>
          </a:p>
          <a:p>
            <a:pPr algn="l"/>
            <a:r>
              <a:rPr lang="th-TH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</a:t>
            </a:r>
            <a:r>
              <a:rPr lang="th-TH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สิงคโปร์ได้ 85 คะแนนและอยู่ที่ดันอับที่ 3 ของโลก</a:t>
            </a:r>
          </a:p>
          <a:p>
            <a:pPr algn="l"/>
            <a:r>
              <a:rPr lang="th-TH" sz="2000" b="1" i="0" dirty="0">
                <a:solidFill>
                  <a:srgbClr val="00000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</a:t>
            </a:r>
            <a:r>
              <a:rPr lang="th-TH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อันดับหนึ่งของโลก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th-TH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เดนมาร์กและนิวซีแลนด์     88 คะแนน</a:t>
            </a:r>
          </a:p>
          <a:p>
            <a:pPr algn="l"/>
            <a:endParaRPr lang="th-TH" sz="2000" b="1" i="0" dirty="0">
              <a:solidFill>
                <a:schemeClr val="accent6">
                  <a:lumMod val="50000"/>
                </a:schemeClr>
              </a:solidFill>
              <a:effectLst/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7AC5C5EC-3CA8-424F-A5C1-DEEB41B7A83E}"/>
              </a:ext>
            </a:extLst>
          </p:cNvPr>
          <p:cNvSpPr/>
          <p:nvPr/>
        </p:nvSpPr>
        <p:spPr>
          <a:xfrm>
            <a:off x="1485900" y="1771650"/>
            <a:ext cx="304800" cy="2190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0FDA21F0-8971-4BA2-9EC2-F77E9FF0645D}"/>
              </a:ext>
            </a:extLst>
          </p:cNvPr>
          <p:cNvSpPr/>
          <p:nvPr/>
        </p:nvSpPr>
        <p:spPr>
          <a:xfrm>
            <a:off x="1504950" y="2127437"/>
            <a:ext cx="304800" cy="2190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CF3E5F13-DC51-49EA-8C3B-801312D804F2}"/>
              </a:ext>
            </a:extLst>
          </p:cNvPr>
          <p:cNvSpPr/>
          <p:nvPr/>
        </p:nvSpPr>
        <p:spPr>
          <a:xfrm>
            <a:off x="1495425" y="2454649"/>
            <a:ext cx="304800" cy="2190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3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: ขวา 3">
            <a:extLst>
              <a:ext uri="{FF2B5EF4-FFF2-40B4-BE49-F238E27FC236}">
                <a16:creationId xmlns:a16="http://schemas.microsoft.com/office/drawing/2014/main" id="{3A427F0F-DD39-41AE-9867-EAD4193A5EC0}"/>
              </a:ext>
            </a:extLst>
          </p:cNvPr>
          <p:cNvSpPr/>
          <p:nvPr/>
        </p:nvSpPr>
        <p:spPr>
          <a:xfrm>
            <a:off x="1114628" y="2171701"/>
            <a:ext cx="4067174" cy="2514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ที่มาของการทุจริต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ลูกศร: ขวาท้ายขีด 4">
            <a:extLst>
              <a:ext uri="{FF2B5EF4-FFF2-40B4-BE49-F238E27FC236}">
                <a16:creationId xmlns:a16="http://schemas.microsoft.com/office/drawing/2014/main" id="{D2459FD2-E510-4156-B837-D261640CBD58}"/>
              </a:ext>
            </a:extLst>
          </p:cNvPr>
          <p:cNvSpPr/>
          <p:nvPr/>
        </p:nvSpPr>
        <p:spPr>
          <a:xfrm rot="21145925" flipH="1">
            <a:off x="5024557" y="497563"/>
            <a:ext cx="3391665" cy="2031139"/>
          </a:xfrm>
          <a:prstGeom prst="stripedRightArrow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สะดวก ทางลัด รวดเร็ว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ลูกศร: ขวาท้ายขีด 5">
            <a:extLst>
              <a:ext uri="{FF2B5EF4-FFF2-40B4-BE49-F238E27FC236}">
                <a16:creationId xmlns:a16="http://schemas.microsoft.com/office/drawing/2014/main" id="{182881BA-93B5-49BB-8057-6A9467A48FE9}"/>
              </a:ext>
            </a:extLst>
          </p:cNvPr>
          <p:cNvSpPr/>
          <p:nvPr/>
        </p:nvSpPr>
        <p:spPr>
          <a:xfrm rot="21145925" flipH="1">
            <a:off x="7851413" y="2237774"/>
            <a:ext cx="3022383" cy="1819275"/>
          </a:xfrm>
          <a:prstGeom prst="stripedRightArrow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ผิดเป็นถูก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ลูกศร: ขวาท้ายขีด 6">
            <a:extLst>
              <a:ext uri="{FF2B5EF4-FFF2-40B4-BE49-F238E27FC236}">
                <a16:creationId xmlns:a16="http://schemas.microsoft.com/office/drawing/2014/main" id="{DBEB9A53-8F51-4D1D-946B-525249DEB735}"/>
              </a:ext>
            </a:extLst>
          </p:cNvPr>
          <p:cNvSpPr/>
          <p:nvPr/>
        </p:nvSpPr>
        <p:spPr>
          <a:xfrm rot="21145925" flipH="1">
            <a:off x="6471793" y="4502684"/>
            <a:ext cx="3471301" cy="2136032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ผลประโยขน์              จากรัฐ</a:t>
            </a:r>
            <a:endParaRPr lang="en-US" sz="28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524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วงรี 36">
            <a:extLst>
              <a:ext uri="{FF2B5EF4-FFF2-40B4-BE49-F238E27FC236}">
                <a16:creationId xmlns:a16="http://schemas.microsoft.com/office/drawing/2014/main" id="{0AF7C094-534F-4489-9A10-671CF82513F1}"/>
              </a:ext>
            </a:extLst>
          </p:cNvPr>
          <p:cNvSpPr/>
          <p:nvPr/>
        </p:nvSpPr>
        <p:spPr>
          <a:xfrm>
            <a:off x="631030" y="2850381"/>
            <a:ext cx="2950369" cy="12212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วงรี 35">
            <a:extLst>
              <a:ext uri="{FF2B5EF4-FFF2-40B4-BE49-F238E27FC236}">
                <a16:creationId xmlns:a16="http://schemas.microsoft.com/office/drawing/2014/main" id="{B433394E-EA44-4259-AE75-A16D4C4CAA5C}"/>
              </a:ext>
            </a:extLst>
          </p:cNvPr>
          <p:cNvSpPr/>
          <p:nvPr/>
        </p:nvSpPr>
        <p:spPr>
          <a:xfrm>
            <a:off x="295274" y="1481202"/>
            <a:ext cx="3598069" cy="12212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วงรี 34">
            <a:extLst>
              <a:ext uri="{FF2B5EF4-FFF2-40B4-BE49-F238E27FC236}">
                <a16:creationId xmlns:a16="http://schemas.microsoft.com/office/drawing/2014/main" id="{09A87BB9-81ED-4583-8960-9E33AD9F7DCC}"/>
              </a:ext>
            </a:extLst>
          </p:cNvPr>
          <p:cNvSpPr/>
          <p:nvPr/>
        </p:nvSpPr>
        <p:spPr>
          <a:xfrm>
            <a:off x="73816" y="4226497"/>
            <a:ext cx="4110039" cy="12212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วงรี 33">
            <a:extLst>
              <a:ext uri="{FF2B5EF4-FFF2-40B4-BE49-F238E27FC236}">
                <a16:creationId xmlns:a16="http://schemas.microsoft.com/office/drawing/2014/main" id="{DB7B917F-6428-418F-8AB0-5A4D70A9561F}"/>
              </a:ext>
            </a:extLst>
          </p:cNvPr>
          <p:cNvSpPr/>
          <p:nvPr/>
        </p:nvSpPr>
        <p:spPr>
          <a:xfrm>
            <a:off x="6600824" y="5408841"/>
            <a:ext cx="2757488" cy="12212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วงรี 32">
            <a:extLst>
              <a:ext uri="{FF2B5EF4-FFF2-40B4-BE49-F238E27FC236}">
                <a16:creationId xmlns:a16="http://schemas.microsoft.com/office/drawing/2014/main" id="{9F8C8DCA-97DF-4A60-8260-A15F957B7A0B}"/>
              </a:ext>
            </a:extLst>
          </p:cNvPr>
          <p:cNvSpPr/>
          <p:nvPr/>
        </p:nvSpPr>
        <p:spPr>
          <a:xfrm>
            <a:off x="2502694" y="5347119"/>
            <a:ext cx="3831431" cy="13317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วงรี 31">
            <a:extLst>
              <a:ext uri="{FF2B5EF4-FFF2-40B4-BE49-F238E27FC236}">
                <a16:creationId xmlns:a16="http://schemas.microsoft.com/office/drawing/2014/main" id="{CCE54E90-4D49-49A3-90C8-1942042C60FF}"/>
              </a:ext>
            </a:extLst>
          </p:cNvPr>
          <p:cNvSpPr/>
          <p:nvPr/>
        </p:nvSpPr>
        <p:spPr>
          <a:xfrm>
            <a:off x="9355931" y="4616736"/>
            <a:ext cx="2614612" cy="1150875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2FD39A62-CFD5-4D56-AE2C-71894C1EBFFA}"/>
              </a:ext>
            </a:extLst>
          </p:cNvPr>
          <p:cNvSpPr/>
          <p:nvPr/>
        </p:nvSpPr>
        <p:spPr>
          <a:xfrm>
            <a:off x="1338263" y="234938"/>
            <a:ext cx="3190874" cy="110909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วงรี 29">
            <a:extLst>
              <a:ext uri="{FF2B5EF4-FFF2-40B4-BE49-F238E27FC236}">
                <a16:creationId xmlns:a16="http://schemas.microsoft.com/office/drawing/2014/main" id="{FF00FDAF-B7BC-4326-BDE6-C27BB2666406}"/>
              </a:ext>
            </a:extLst>
          </p:cNvPr>
          <p:cNvSpPr/>
          <p:nvPr/>
        </p:nvSpPr>
        <p:spPr>
          <a:xfrm>
            <a:off x="9382124" y="3141556"/>
            <a:ext cx="2374108" cy="13157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วงรี 28">
            <a:extLst>
              <a:ext uri="{FF2B5EF4-FFF2-40B4-BE49-F238E27FC236}">
                <a16:creationId xmlns:a16="http://schemas.microsoft.com/office/drawing/2014/main" id="{F5DC18ED-D11D-40F5-B474-78C27041A77E}"/>
              </a:ext>
            </a:extLst>
          </p:cNvPr>
          <p:cNvSpPr/>
          <p:nvPr/>
        </p:nvSpPr>
        <p:spPr>
          <a:xfrm>
            <a:off x="9522618" y="1786964"/>
            <a:ext cx="2374108" cy="115087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D7801960-BBDC-4DDF-ACED-80309551B0DA}"/>
              </a:ext>
            </a:extLst>
          </p:cNvPr>
          <p:cNvSpPr/>
          <p:nvPr/>
        </p:nvSpPr>
        <p:spPr>
          <a:xfrm>
            <a:off x="9160669" y="491046"/>
            <a:ext cx="1971673" cy="11090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6D2E8223-CBBB-4617-816B-3BA420D808DE}"/>
              </a:ext>
            </a:extLst>
          </p:cNvPr>
          <p:cNvSpPr/>
          <p:nvPr/>
        </p:nvSpPr>
        <p:spPr>
          <a:xfrm>
            <a:off x="6591300" y="246168"/>
            <a:ext cx="2219325" cy="1097860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11D7FEB9-C1F4-4989-888D-61A31C9B544B}"/>
              </a:ext>
            </a:extLst>
          </p:cNvPr>
          <p:cNvSpPr/>
          <p:nvPr/>
        </p:nvSpPr>
        <p:spPr>
          <a:xfrm>
            <a:off x="4700588" y="1922802"/>
            <a:ext cx="3998117" cy="2303695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D066544-3C0C-4874-9C8F-E775A90B228E}"/>
              </a:ext>
            </a:extLst>
          </p:cNvPr>
          <p:cNvSpPr txBox="1"/>
          <p:nvPr/>
        </p:nvSpPr>
        <p:spPr>
          <a:xfrm>
            <a:off x="6743699" y="557720"/>
            <a:ext cx="191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 </a:t>
            </a: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จิตอาสา เสียสละ</a:t>
            </a:r>
            <a:endParaRPr lang="en-US" sz="20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B123B7B-EBD5-4A95-86AF-7DAA97CCFC5B}"/>
              </a:ext>
            </a:extLst>
          </p:cNvPr>
          <p:cNvSpPr txBox="1"/>
          <p:nvPr/>
        </p:nvSpPr>
        <p:spPr>
          <a:xfrm>
            <a:off x="5276850" y="2606824"/>
            <a:ext cx="2971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หลักการทำงาน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ป.ป.ช.ภาคประชาชน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DE5AECC-7980-4563-ADE0-EED91DBCFDAB}"/>
              </a:ext>
            </a:extLst>
          </p:cNvPr>
          <p:cNvSpPr txBox="1"/>
          <p:nvPr/>
        </p:nvSpPr>
        <p:spPr>
          <a:xfrm>
            <a:off x="9355931" y="918752"/>
            <a:ext cx="174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แสวงหาความรู้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1436A6F-3B4F-4C20-9215-1CFD1C574871}"/>
              </a:ext>
            </a:extLst>
          </p:cNvPr>
          <p:cNvSpPr txBox="1"/>
          <p:nvPr/>
        </p:nvSpPr>
        <p:spPr>
          <a:xfrm>
            <a:off x="9717882" y="2152893"/>
            <a:ext cx="2081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สร้างการมีส่วนร่วม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44C4209-B79C-4EF5-9324-0D433ADA0902}"/>
              </a:ext>
            </a:extLst>
          </p:cNvPr>
          <p:cNvSpPr txBox="1"/>
          <p:nvPr/>
        </p:nvSpPr>
        <p:spPr>
          <a:xfrm>
            <a:off x="9898857" y="3590919"/>
            <a:ext cx="1557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การเฝ้าระวัง</a:t>
            </a:r>
            <a:endParaRPr lang="en-US" sz="20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B9CA5E0-828B-4D0A-AFED-AB15C53AB38F}"/>
              </a:ext>
            </a:extLst>
          </p:cNvPr>
          <p:cNvSpPr txBox="1"/>
          <p:nvPr/>
        </p:nvSpPr>
        <p:spPr>
          <a:xfrm>
            <a:off x="9522618" y="5042997"/>
            <a:ext cx="2276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ดำเนินกิจกรรมต่างๆ </a:t>
            </a:r>
            <a:endParaRPr lang="en-US" sz="20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981DAAB-3EF9-47C2-B0F8-491D18269629}"/>
              </a:ext>
            </a:extLst>
          </p:cNvPr>
          <p:cNvSpPr txBox="1"/>
          <p:nvPr/>
        </p:nvSpPr>
        <p:spPr>
          <a:xfrm>
            <a:off x="6629400" y="5744794"/>
            <a:ext cx="2614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มีส่วนร่วมการเลือกตั้งทุกระดับ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C72B9BC-4C8D-4479-AEA1-A860A3FEDA52}"/>
              </a:ext>
            </a:extLst>
          </p:cNvPr>
          <p:cNvSpPr txBox="1"/>
          <p:nvPr/>
        </p:nvSpPr>
        <p:spPr>
          <a:xfrm>
            <a:off x="2633663" y="5575531"/>
            <a:ext cx="3569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การป้องกันการทุจริต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การบริหารงานของ อปท. ภาครัฐ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8DDF29F-ABF4-4216-BEBD-43F98C5921D7}"/>
              </a:ext>
            </a:extLst>
          </p:cNvPr>
          <p:cNvSpPr txBox="1"/>
          <p:nvPr/>
        </p:nvSpPr>
        <p:spPr>
          <a:xfrm>
            <a:off x="379810" y="4444952"/>
            <a:ext cx="35694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ลกเปลี่ยน รับฟังความคิดเห็น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และข้อเสนอแนะของสาธารณะชน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01D88DFD-030E-4FCE-9A06-B4219CF2334A}"/>
              </a:ext>
            </a:extLst>
          </p:cNvPr>
          <p:cNvSpPr txBox="1"/>
          <p:nvPr/>
        </p:nvSpPr>
        <p:spPr>
          <a:xfrm>
            <a:off x="951308" y="3223814"/>
            <a:ext cx="229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เชิดชูเกียรติ ยกย่องให้กำลังใจ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B45E4D1-6071-4F7C-91E0-56070744A308}"/>
              </a:ext>
            </a:extLst>
          </p:cNvPr>
          <p:cNvSpPr txBox="1"/>
          <p:nvPr/>
        </p:nvSpPr>
        <p:spPr>
          <a:xfrm>
            <a:off x="496489" y="1876389"/>
            <a:ext cx="336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กำหนดมาตรการและคุ้มครองความปลอดภัย</a:t>
            </a:r>
          </a:p>
          <a:p>
            <a:r>
              <a:rPr lang="th-TH" sz="1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แก่ ป.ป.ช. ภาคประชาชนและเครือข่าย</a:t>
            </a:r>
            <a:endParaRPr lang="en-US" sz="1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1B8CC470-C5AE-41FD-B754-29FCD8EE5EE0}"/>
              </a:ext>
            </a:extLst>
          </p:cNvPr>
          <p:cNvSpPr txBox="1"/>
          <p:nvPr/>
        </p:nvSpPr>
        <p:spPr>
          <a:xfrm>
            <a:off x="1606151" y="422811"/>
            <a:ext cx="3400425" cy="70788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ประชาสัมพันธ์ผลงาน</a:t>
            </a:r>
          </a:p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ของ ป.ป.ช.ภาคประชาชน </a:t>
            </a:r>
            <a:endParaRPr lang="en-US" sz="20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97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แอพ YouTube สามารถปรับความเร็ววิดีโอได้แล้ว | Blognone">
            <a:extLst>
              <a:ext uri="{FF2B5EF4-FFF2-40B4-BE49-F238E27FC236}">
                <a16:creationId xmlns:a16="http://schemas.microsoft.com/office/drawing/2014/main" id="{D179E862-7A7E-4AE7-AE1D-D445D599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85" y="2994003"/>
            <a:ext cx="1079544" cy="10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ปล่อยฟีเจอร์ให้ผู้ใช้แชร์โพสต์จากฟีดข่าวไปยังเรื่องราวได้แล้ว  (Story) - iModToy">
            <a:extLst>
              <a:ext uri="{FF2B5EF4-FFF2-40B4-BE49-F238E27FC236}">
                <a16:creationId xmlns:a16="http://schemas.microsoft.com/office/drawing/2014/main" id="{F5035AA2-1495-49FE-A2A5-D698D958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54" y="4146937"/>
            <a:ext cx="1307523" cy="8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คำบรรยายภาพ: ลูกศรขวา 2">
            <a:extLst>
              <a:ext uri="{FF2B5EF4-FFF2-40B4-BE49-F238E27FC236}">
                <a16:creationId xmlns:a16="http://schemas.microsoft.com/office/drawing/2014/main" id="{FA84F909-FE66-4773-AAD8-91EBF0B59545}"/>
              </a:ext>
            </a:extLst>
          </p:cNvPr>
          <p:cNvSpPr/>
          <p:nvPr/>
        </p:nvSpPr>
        <p:spPr>
          <a:xfrm>
            <a:off x="1055538" y="1613225"/>
            <a:ext cx="3019425" cy="2447925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การเฝ้าระวัง </a:t>
            </a: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การทุจริต</a:t>
            </a:r>
          </a:p>
          <a:p>
            <a:pPr algn="ctr"/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33E7E2B-59BB-41AE-800F-D8278D7491E9}"/>
              </a:ext>
            </a:extLst>
          </p:cNvPr>
          <p:cNvSpPr txBox="1"/>
          <p:nvPr/>
        </p:nvSpPr>
        <p:spPr>
          <a:xfrm>
            <a:off x="4572000" y="1346775"/>
            <a:ext cx="195262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สอดส่อง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8293845-B11E-4CBF-AF10-70DB15DAB3CA}"/>
              </a:ext>
            </a:extLst>
          </p:cNvPr>
          <p:cNvSpPr txBox="1"/>
          <p:nvPr/>
        </p:nvSpPr>
        <p:spPr>
          <a:xfrm>
            <a:off x="4594921" y="3846279"/>
            <a:ext cx="19526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ส่งข่าว</a:t>
            </a:r>
            <a:endParaRPr lang="en-US" sz="32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E82F67F-BFD4-4752-8BC5-F17069975F34}"/>
              </a:ext>
            </a:extLst>
          </p:cNvPr>
          <p:cNvSpPr txBox="1"/>
          <p:nvPr/>
        </p:nvSpPr>
        <p:spPr>
          <a:xfrm>
            <a:off x="4691061" y="2570737"/>
            <a:ext cx="19526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สงสัย</a:t>
            </a:r>
            <a:endParaRPr lang="en-US" sz="32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1026" name="Picture 2" descr="ไอคอนโลโก้ Facebook ไอคอน Facebook, Facebook ไอคอน, ไอคอนโลโก้, Facebook  ฟ้าภาพ PNG และ เวกเตอร์ สำหรับการดาวน์โหลดฟรี | ไอคอน, ไอคอนโซเชียลมีเดีย,  ออกแบบโลโก้เกม">
            <a:extLst>
              <a:ext uri="{FF2B5EF4-FFF2-40B4-BE49-F238E27FC236}">
                <a16:creationId xmlns:a16="http://schemas.microsoft.com/office/drawing/2014/main" id="{C8D637A9-938C-4EB4-9426-2A4DFB63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05" y="4969790"/>
            <a:ext cx="1082870" cy="10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716980B-ACD9-4C99-9D20-27975672581E}"/>
              </a:ext>
            </a:extLst>
          </p:cNvPr>
          <p:cNvSpPr txBox="1"/>
          <p:nvPr/>
        </p:nvSpPr>
        <p:spPr>
          <a:xfrm>
            <a:off x="5515850" y="6105441"/>
            <a:ext cx="1447518" cy="461665"/>
          </a:xfrm>
          <a:prstGeom prst="rect">
            <a:avLst/>
          </a:prstGeom>
          <a:solidFill>
            <a:srgbClr val="FF00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Prpocc</a:t>
            </a:r>
            <a:endParaRPr lang="en-US" sz="24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D0E6CAE-D9D0-444E-884C-24AFF98D801B}"/>
              </a:ext>
            </a:extLst>
          </p:cNvPr>
          <p:cNvSpPr txBox="1"/>
          <p:nvPr/>
        </p:nvSpPr>
        <p:spPr>
          <a:xfrm>
            <a:off x="6963368" y="4986876"/>
            <a:ext cx="1537035" cy="461665"/>
          </a:xfrm>
          <a:prstGeom prst="rect">
            <a:avLst/>
          </a:prstGeom>
          <a:solidFill>
            <a:srgbClr val="FF00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Pr_pocc</a:t>
            </a:r>
            <a:endParaRPr lang="en-US" sz="24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1034" name="Picture 10" descr="Twitter Archives « Minimalist">
            <a:extLst>
              <a:ext uri="{FF2B5EF4-FFF2-40B4-BE49-F238E27FC236}">
                <a16:creationId xmlns:a16="http://schemas.microsoft.com/office/drawing/2014/main" id="{3148B3C5-71D7-4223-B592-18A77CA1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1" y="1470680"/>
            <a:ext cx="1027036" cy="10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เว็บไซต์ (Website) ความหมายของเว็บไซต์ ประโยชน์ที่สำคัญ และองค์ประกอบต่างๆ  - 1Belief">
            <a:extLst>
              <a:ext uri="{FF2B5EF4-FFF2-40B4-BE49-F238E27FC236}">
                <a16:creationId xmlns:a16="http://schemas.microsoft.com/office/drawing/2014/main" id="{874A0C56-259A-4BA2-A783-421DDF6F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49" y="146315"/>
            <a:ext cx="1533985" cy="8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F22A8CC-ED15-4F2F-A3DD-36C2EFFC8B2C}"/>
              </a:ext>
            </a:extLst>
          </p:cNvPr>
          <p:cNvSpPr txBox="1"/>
          <p:nvPr/>
        </p:nvSpPr>
        <p:spPr>
          <a:xfrm>
            <a:off x="8946314" y="1036908"/>
            <a:ext cx="2576884" cy="461665"/>
          </a:xfrm>
          <a:prstGeom prst="rect">
            <a:avLst/>
          </a:prstGeom>
          <a:solidFill>
            <a:srgbClr val="FF00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www.pocc.go.th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9EA60625-A8DF-4F45-BCA7-D845A3D42886}"/>
              </a:ext>
            </a:extLst>
          </p:cNvPr>
          <p:cNvSpPr txBox="1"/>
          <p:nvPr/>
        </p:nvSpPr>
        <p:spPr>
          <a:xfrm>
            <a:off x="8503261" y="2540367"/>
            <a:ext cx="2576884" cy="461665"/>
          </a:xfrm>
          <a:prstGeom prst="rect">
            <a:avLst/>
          </a:prstGeom>
          <a:solidFill>
            <a:srgbClr val="FF00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@poccnewspost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71E9A966-5241-4129-B464-5BD26227255D}"/>
              </a:ext>
            </a:extLst>
          </p:cNvPr>
          <p:cNvSpPr txBox="1"/>
          <p:nvPr/>
        </p:nvSpPr>
        <p:spPr>
          <a:xfrm>
            <a:off x="8375027" y="4061150"/>
            <a:ext cx="2576884" cy="461665"/>
          </a:xfrm>
          <a:prstGeom prst="rect">
            <a:avLst/>
          </a:prstGeom>
          <a:solidFill>
            <a:srgbClr val="FF00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Pocc</a:t>
            </a:r>
            <a:r>
              <a:rPr lang="en-US" sz="24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channel</a:t>
            </a:r>
          </a:p>
        </p:txBody>
      </p:sp>
    </p:spTree>
    <p:extLst>
      <p:ext uri="{BB962C8B-B14F-4D97-AF65-F5344CB8AC3E}">
        <p14:creationId xmlns:p14="http://schemas.microsoft.com/office/powerpoint/2010/main" val="312522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: 6 แฉก 4">
            <a:extLst>
              <a:ext uri="{FF2B5EF4-FFF2-40B4-BE49-F238E27FC236}">
                <a16:creationId xmlns:a16="http://schemas.microsoft.com/office/drawing/2014/main" id="{FD52EB6A-B9E0-47A2-84F2-AAB47B89E5D2}"/>
              </a:ext>
            </a:extLst>
          </p:cNvPr>
          <p:cNvSpPr/>
          <p:nvPr/>
        </p:nvSpPr>
        <p:spPr>
          <a:xfrm>
            <a:off x="228601" y="1123950"/>
            <a:ext cx="3571874" cy="4257675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D008DDA-32FE-4F75-820F-7A17E0DD7CA5}"/>
              </a:ext>
            </a:extLst>
          </p:cNvPr>
          <p:cNvSpPr txBox="1"/>
          <p:nvPr/>
        </p:nvSpPr>
        <p:spPr>
          <a:xfrm>
            <a:off x="800095" y="2407889"/>
            <a:ext cx="218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วิธีการ</a:t>
            </a:r>
          </a:p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เฝ้าระวัง</a:t>
            </a:r>
          </a:p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การทุจริต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ลูกศร: ขวาท้ายบาก 5">
            <a:extLst>
              <a:ext uri="{FF2B5EF4-FFF2-40B4-BE49-F238E27FC236}">
                <a16:creationId xmlns:a16="http://schemas.microsoft.com/office/drawing/2014/main" id="{D0FEE788-A0C5-43C4-AFB7-579FD6004B50}"/>
              </a:ext>
            </a:extLst>
          </p:cNvPr>
          <p:cNvSpPr/>
          <p:nvPr/>
        </p:nvSpPr>
        <p:spPr>
          <a:xfrm>
            <a:off x="3952872" y="4724400"/>
            <a:ext cx="2800350" cy="203835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When</a:t>
            </a:r>
          </a:p>
        </p:txBody>
      </p:sp>
      <p:sp>
        <p:nvSpPr>
          <p:cNvPr id="7" name="ลูกศร: ขวาท้ายบาก 6">
            <a:extLst>
              <a:ext uri="{FF2B5EF4-FFF2-40B4-BE49-F238E27FC236}">
                <a16:creationId xmlns:a16="http://schemas.microsoft.com/office/drawing/2014/main" id="{5578695C-1D06-42D5-84DC-0437832E1F0A}"/>
              </a:ext>
            </a:extLst>
          </p:cNvPr>
          <p:cNvSpPr/>
          <p:nvPr/>
        </p:nvSpPr>
        <p:spPr>
          <a:xfrm>
            <a:off x="3962397" y="82497"/>
            <a:ext cx="2800350" cy="203835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What</a:t>
            </a:r>
          </a:p>
        </p:txBody>
      </p:sp>
      <p:sp>
        <p:nvSpPr>
          <p:cNvPr id="8" name="ลูกศร: ขวาท้ายบาก 7">
            <a:extLst>
              <a:ext uri="{FF2B5EF4-FFF2-40B4-BE49-F238E27FC236}">
                <a16:creationId xmlns:a16="http://schemas.microsoft.com/office/drawing/2014/main" id="{CE28E2B5-1684-46CE-ACBF-E59FACA51413}"/>
              </a:ext>
            </a:extLst>
          </p:cNvPr>
          <p:cNvSpPr/>
          <p:nvPr/>
        </p:nvSpPr>
        <p:spPr>
          <a:xfrm>
            <a:off x="3924297" y="2428116"/>
            <a:ext cx="2800350" cy="203835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Why</a:t>
            </a:r>
          </a:p>
        </p:txBody>
      </p:sp>
      <p:sp>
        <p:nvSpPr>
          <p:cNvPr id="9" name="ลูกศร: ขวาท้ายบาก 8">
            <a:extLst>
              <a:ext uri="{FF2B5EF4-FFF2-40B4-BE49-F238E27FC236}">
                <a16:creationId xmlns:a16="http://schemas.microsoft.com/office/drawing/2014/main" id="{42EC3FDC-AB7A-4E28-B337-678C06EBC78E}"/>
              </a:ext>
            </a:extLst>
          </p:cNvPr>
          <p:cNvSpPr/>
          <p:nvPr/>
        </p:nvSpPr>
        <p:spPr>
          <a:xfrm>
            <a:off x="7724774" y="131736"/>
            <a:ext cx="2800350" cy="203835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Where</a:t>
            </a:r>
          </a:p>
        </p:txBody>
      </p:sp>
      <p:sp>
        <p:nvSpPr>
          <p:cNvPr id="10" name="ลูกศร: ขวาท้ายบาก 9">
            <a:extLst>
              <a:ext uri="{FF2B5EF4-FFF2-40B4-BE49-F238E27FC236}">
                <a16:creationId xmlns:a16="http://schemas.microsoft.com/office/drawing/2014/main" id="{B8DC5BF6-E441-4886-BA37-B06B5406E231}"/>
              </a:ext>
            </a:extLst>
          </p:cNvPr>
          <p:cNvSpPr/>
          <p:nvPr/>
        </p:nvSpPr>
        <p:spPr>
          <a:xfrm>
            <a:off x="7810499" y="2409826"/>
            <a:ext cx="2800350" cy="220319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How</a:t>
            </a:r>
          </a:p>
        </p:txBody>
      </p:sp>
      <p:sp>
        <p:nvSpPr>
          <p:cNvPr id="11" name="ลูกศร: ขวาท้ายบาก 10">
            <a:extLst>
              <a:ext uri="{FF2B5EF4-FFF2-40B4-BE49-F238E27FC236}">
                <a16:creationId xmlns:a16="http://schemas.microsoft.com/office/drawing/2014/main" id="{631F171D-EEE6-49E3-8A05-159D43F52901}"/>
              </a:ext>
            </a:extLst>
          </p:cNvPr>
          <p:cNvSpPr/>
          <p:nvPr/>
        </p:nvSpPr>
        <p:spPr>
          <a:xfrm>
            <a:off x="7705724" y="4733925"/>
            <a:ext cx="2800350" cy="203835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Who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7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CF77266-00FE-4FCE-BB4D-904E395C5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33932"/>
            <a:ext cx="12030075" cy="6766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59669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CA3F227-8867-4D26-85D5-3E7364CEF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8" y="38100"/>
            <a:ext cx="12005731" cy="6753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19901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E8F90BE-B973-4F5D-B187-7D127D11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86319"/>
            <a:ext cx="11953875" cy="67240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31532351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355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Chulabhorn Likit Text Light๙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Dell-3190</cp:lastModifiedBy>
  <cp:revision>15</cp:revision>
  <dcterms:created xsi:type="dcterms:W3CDTF">2021-10-19T02:04:30Z</dcterms:created>
  <dcterms:modified xsi:type="dcterms:W3CDTF">2022-11-22T07:48:24Z</dcterms:modified>
</cp:coreProperties>
</file>