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C9FCB">
                <a:alpha val="32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909DA-BC5A-4C67-A6F2-095B54480867}" type="datetimeFigureOut">
              <a:rPr lang="th-TH" smtClean="0"/>
              <a:t>22/11/65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77ADB-9580-49C1-8759-4871FDCA14CB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กลุ่มออมทรัพย์เพื่อการผลิต - ศูนย์เศรษฐกิจฐานราก อ.ปะทิว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244" y="1443037"/>
            <a:ext cx="2615806" cy="241459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971600" y="71414"/>
            <a:ext cx="7958118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latin typeface="TH SarabunIT๙" pitchFamily="34" charset="-34"/>
                <a:cs typeface="TH SarabunIT๙" pitchFamily="34" charset="-34"/>
              </a:rPr>
              <a:t>ศูนย์จัดการกองทุนชุมชน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06" y="5000636"/>
            <a:ext cx="5076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สำนักงานพัฒนาชุมชนจังหวัดสระแก้ว</a:t>
            </a:r>
          </a:p>
          <a:p>
            <a:r>
              <a:rPr lang="th-TH" sz="3200" b="1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โทร ๐ ๓๗๔๒ ๕๕๐๕๗ 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FB:cdd</a:t>
            </a:r>
            <a:r>
              <a:rPr lang="en-US" sz="32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sakaeo</a:t>
            </a:r>
            <a:endParaRPr lang="th-TH" sz="32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pic>
        <p:nvPicPr>
          <p:cNvPr id="1028" name="Picture 4" descr="info สถาบันการจัดการเงินทุนชุมชน (ศูนย์จัดการเงินทุนชุมชน) - YouTub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282" y="1643049"/>
            <a:ext cx="4464874" cy="2500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กรมการพัฒนาชุมชน ส่งเสริมชุมชน &quot;ลด ปลดหนี้&quot;ได้ ด้วยศูนย์จัดการกองทุนชุมชน -  YouTub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33363" y="4143380"/>
            <a:ext cx="4318028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3500430" y="2357430"/>
            <a:ext cx="2500330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Left-Right Arrow Callout 1"/>
          <p:cNvSpPr/>
          <p:nvPr/>
        </p:nvSpPr>
        <p:spPr>
          <a:xfrm>
            <a:off x="71406" y="500042"/>
            <a:ext cx="9001156" cy="5929354"/>
          </a:xfrm>
          <a:prstGeom prst="leftRightArrowCallou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7554" y="857232"/>
            <a:ext cx="2500330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รวมตัวของกลุ่ม </a:t>
            </a:r>
          </a:p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องค์กร กองทุน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8992" y="4572008"/>
            <a:ext cx="2500330" cy="1569660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err="1">
                <a:latin typeface="TH SarabunIT๙" pitchFamily="34" charset="-34"/>
                <a:cs typeface="TH SarabunIT๙" pitchFamily="34" charset="-34"/>
              </a:rPr>
              <a:t>บูรณา</a:t>
            </a:r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การ</a:t>
            </a:r>
          </a:p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บริหารจัดการเงินทุนและข้อมูลในชุมชน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3129977"/>
            <a:ext cx="185738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ภาคประชาชน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72330" y="3143248"/>
            <a:ext cx="135732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ภาครัฐ</a:t>
            </a:r>
          </a:p>
        </p:txBody>
      </p:sp>
      <p:sp>
        <p:nvSpPr>
          <p:cNvPr id="9" name="Oval 8"/>
          <p:cNvSpPr/>
          <p:nvPr/>
        </p:nvSpPr>
        <p:spPr>
          <a:xfrm>
            <a:off x="3428992" y="2071678"/>
            <a:ext cx="2500330" cy="228601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3643306" y="2500306"/>
            <a:ext cx="21431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IT๙" pitchFamily="34" charset="-34"/>
                <a:cs typeface="TH SarabunIT๙" pitchFamily="34" charset="-34"/>
              </a:rPr>
              <a:t>ศูนย์จัดการ</a:t>
            </a:r>
          </a:p>
          <a:p>
            <a:pPr algn="ctr"/>
            <a:r>
              <a:rPr lang="th-TH" sz="4000" b="1" dirty="0">
                <a:latin typeface="TH SarabunIT๙" pitchFamily="34" charset="-34"/>
                <a:cs typeface="TH SarabunIT๙" pitchFamily="34" charset="-34"/>
              </a:rPr>
              <a:t>กองทุนชุมชน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3131840" y="-27384"/>
            <a:ext cx="2841181" cy="1071570"/>
          </a:xfrm>
          <a:prstGeom prst="wedgeEllipse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/>
          <p:cNvSpPr txBox="1"/>
          <p:nvPr/>
        </p:nvSpPr>
        <p:spPr>
          <a:xfrm>
            <a:off x="3385293" y="188640"/>
            <a:ext cx="2587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วัตถุประสงค์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14422"/>
            <a:ext cx="900115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ส่งเสริมการบูร</a:t>
            </a:r>
            <a:r>
              <a:rPr lang="th-TH" sz="3200" b="1" dirty="0" err="1">
                <a:latin typeface="TH SarabunIT๙" pitchFamily="34" charset="-34"/>
                <a:cs typeface="TH SarabunIT๙" pitchFamily="34" charset="-34"/>
              </a:rPr>
              <a:t>ณา</a:t>
            </a:r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การกลุ่ม องค์กร กองทุนการเงิน ให้เชื่อมโยงการบริหารจัดการเงินทุนชุมชนให้เป็นระบบ สามารถแก้ไขปัญหาหนี้สินครัวเรือนได้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3378953" y="2662548"/>
            <a:ext cx="2571768" cy="928694"/>
          </a:xfrm>
          <a:prstGeom prst="wedgeEllipse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TextBox 5"/>
          <p:cNvSpPr txBox="1"/>
          <p:nvPr/>
        </p:nvSpPr>
        <p:spPr>
          <a:xfrm>
            <a:off x="3821901" y="2616688"/>
            <a:ext cx="19288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เป้าหมาย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282" y="3357562"/>
            <a:ext cx="8358246" cy="10772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แก้ไขปัญหาหนี้สินครัวเรือนโดยใช้กระบวนการบริหารจัดการหนี้                         ให้สามารถลดหนี้และปลดหนี้ได้ในที่สุด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3286116" y="4429132"/>
            <a:ext cx="2571768" cy="928694"/>
          </a:xfrm>
          <a:prstGeom prst="wedgeEllipse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TextBox 8"/>
          <p:cNvSpPr txBox="1"/>
          <p:nvPr/>
        </p:nvSpPr>
        <p:spPr>
          <a:xfrm>
            <a:off x="3419872" y="4593322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IT๙" pitchFamily="34" charset="-34"/>
                <a:cs typeface="TH SarabunIT๙" pitchFamily="34" charset="-34"/>
              </a:rPr>
              <a:t>บทบาทหน้าที่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429264"/>
            <a:ext cx="9001156" cy="13849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แก้ไขปัญหาหนี้สิน บูรณาการบริหารจัดการเงินทุนชุมชนอย่างเป็นระบบส่งเสริมอาชีพ สร้างวินัยทางการเงิน สนับสนุนครัวเรือนน้อมนำหลักปรัชญา                                     ของเศรษฐกิจพอเพียงไปปรับใช้ในการดำเนินชีวิต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357950" y="1571612"/>
            <a:ext cx="2357454" cy="1500198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Oval 3"/>
          <p:cNvSpPr/>
          <p:nvPr/>
        </p:nvSpPr>
        <p:spPr>
          <a:xfrm>
            <a:off x="6357950" y="3571876"/>
            <a:ext cx="2357454" cy="1571636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Oval 4"/>
          <p:cNvSpPr/>
          <p:nvPr/>
        </p:nvSpPr>
        <p:spPr>
          <a:xfrm>
            <a:off x="3571868" y="5072074"/>
            <a:ext cx="2571768" cy="1643074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Oval 5"/>
          <p:cNvSpPr/>
          <p:nvPr/>
        </p:nvSpPr>
        <p:spPr>
          <a:xfrm>
            <a:off x="214282" y="3500438"/>
            <a:ext cx="2428892" cy="150019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Oval 6"/>
          <p:cNvSpPr/>
          <p:nvPr/>
        </p:nvSpPr>
        <p:spPr>
          <a:xfrm>
            <a:off x="428596" y="1500174"/>
            <a:ext cx="2286016" cy="150019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Oval 7"/>
          <p:cNvSpPr/>
          <p:nvPr/>
        </p:nvSpPr>
        <p:spPr>
          <a:xfrm>
            <a:off x="3286116" y="142852"/>
            <a:ext cx="2357454" cy="1500222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6-Point Star 10"/>
          <p:cNvSpPr/>
          <p:nvPr/>
        </p:nvSpPr>
        <p:spPr>
          <a:xfrm>
            <a:off x="2786050" y="1714488"/>
            <a:ext cx="3429024" cy="3357586"/>
          </a:xfrm>
          <a:prstGeom prst="star6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TextBox 11"/>
          <p:cNvSpPr txBox="1"/>
          <p:nvPr/>
        </p:nvSpPr>
        <p:spPr>
          <a:xfrm>
            <a:off x="3357554" y="2643182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๖ กระบวนการ</a:t>
            </a:r>
          </a:p>
          <a:p>
            <a:r>
              <a:rPr lang="th-TH" sz="36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บริหารจัดการหนี้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43306" y="357166"/>
            <a:ext cx="1785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สำรวจ จัดทำฐานข้อมูล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9388" y="1928802"/>
            <a:ext cx="2214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วิเคราะห์ จัดประเภทลูกหนี้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9388" y="3786190"/>
            <a:ext cx="2214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ประชุม เจรจาหนี้ </a:t>
            </a:r>
          </a:p>
          <a:p>
            <a:pPr algn="ctr"/>
            <a:r>
              <a:rPr lang="th-TH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หากองทุนรับผิดชอบ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868" y="5214950"/>
            <a:ext cx="2714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บริหารจัดการหนี้          ปรับโครงสร้าง โอนภาระ เปลี่ยนสัญญา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406" y="3714752"/>
            <a:ext cx="2714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สนับสนุนครัวเรือนเป้าหมาย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7158" y="1571612"/>
            <a:ext cx="2214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ติดตาม</a:t>
            </a:r>
          </a:p>
          <a:p>
            <a:pPr algn="ctr"/>
            <a:r>
              <a:rPr lang="th-TH" sz="32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การดำเนินงาน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4282" y="5539103"/>
            <a:ext cx="285752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สำนึกดี แผนดี บริหารหนี้ได้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06" y="6182045"/>
            <a:ext cx="3286148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ส่งเสริมอาชีพ ลดรายจ่าย เพิ่มรายได้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214414" y="5033437"/>
            <a:ext cx="428628" cy="50006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ross 1"/>
          <p:cNvSpPr/>
          <p:nvPr/>
        </p:nvSpPr>
        <p:spPr>
          <a:xfrm>
            <a:off x="240040" y="214290"/>
            <a:ext cx="8643998" cy="6357982"/>
          </a:xfrm>
          <a:prstGeom prst="plus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" name="TextBox 2"/>
          <p:cNvSpPr txBox="1"/>
          <p:nvPr/>
        </p:nvSpPr>
        <p:spPr>
          <a:xfrm>
            <a:off x="3500430" y="2716596"/>
            <a:ext cx="2214578" cy="1754326"/>
          </a:xfrm>
          <a:prstGeom prst="rect">
            <a:avLst/>
          </a:prstGeom>
          <a:solidFill>
            <a:srgbClr val="FFFF00"/>
          </a:solidFill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latin typeface="TH SarabunIT๙" pitchFamily="34" charset="-34"/>
                <a:cs typeface="TH SarabunIT๙" pitchFamily="34" charset="-34"/>
              </a:rPr>
              <a:t>การบริหารจัดการ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6050" y="428604"/>
            <a:ext cx="3214710" cy="1692771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IT๙" pitchFamily="34" charset="-34"/>
                <a:cs typeface="TH SarabunIT๙" pitchFamily="34" charset="-34"/>
              </a:rPr>
              <a:t>คณะกรรมการ</a:t>
            </a:r>
          </a:p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 -ตัวแทนกลุ่ม </a:t>
            </a:r>
          </a:p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-ผู้นำชุมชน ผู้ทรงคุณวุฒิ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3174" y="4786322"/>
            <a:ext cx="3214710" cy="1692771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IT๙" pitchFamily="34" charset="-34"/>
                <a:cs typeface="TH SarabunIT๙" pitchFamily="34" charset="-34"/>
              </a:rPr>
              <a:t>สมาชิก</a:t>
            </a:r>
          </a:p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 -รายกลุ่ม</a:t>
            </a:r>
          </a:p>
          <a:p>
            <a:pPr algn="ctr"/>
            <a:r>
              <a:rPr lang="th-TH" sz="3200" b="1" dirty="0">
                <a:latin typeface="TH SarabunIT๙" pitchFamily="34" charset="-34"/>
                <a:cs typeface="TH SarabunIT๙" pitchFamily="34" charset="-34"/>
              </a:rPr>
              <a:t>-ดำเนินกิจกรรมเหมือนเดิม</a:t>
            </a:r>
          </a:p>
        </p:txBody>
      </p:sp>
      <p:sp>
        <p:nvSpPr>
          <p:cNvPr id="6" name="Oval 5"/>
          <p:cNvSpPr/>
          <p:nvPr/>
        </p:nvSpPr>
        <p:spPr>
          <a:xfrm>
            <a:off x="428596" y="2071678"/>
            <a:ext cx="2786082" cy="2643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714348" y="235743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ระเบียบข้อบังคับ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818" y="2822200"/>
            <a:ext cx="22145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-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ครอบคลุม </a:t>
            </a:r>
          </a:p>
          <a:p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เอื้อต่อการดำเนินงาน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7256" y="3608018"/>
            <a:ext cx="22145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-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ไม่ขัดระเบียบ/กฎหมาย</a:t>
            </a:r>
          </a:p>
          <a:p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-ผ่านความเห็นชอบ</a:t>
            </a:r>
          </a:p>
        </p:txBody>
      </p:sp>
      <p:sp>
        <p:nvSpPr>
          <p:cNvPr id="10" name="Oval 9"/>
          <p:cNvSpPr/>
          <p:nvPr/>
        </p:nvSpPr>
        <p:spPr>
          <a:xfrm>
            <a:off x="5857884" y="2071678"/>
            <a:ext cx="2786082" cy="2643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6572264" y="2068289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กิจกรรม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57950" y="2571744"/>
            <a:ext cx="2143140" cy="193899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IT๙" pitchFamily="34" charset="-34"/>
                <a:cs typeface="TH SarabunIT๙" pitchFamily="34" charset="-34"/>
              </a:rPr>
              <a:t>-บริหารจัดการหนี้</a:t>
            </a:r>
          </a:p>
          <a:p>
            <a:r>
              <a:rPr lang="th-TH" sz="2000" b="1" dirty="0">
                <a:latin typeface="TH SarabunIT๙" pitchFamily="34" charset="-34"/>
                <a:cs typeface="TH SarabunIT๙" pitchFamily="34" charset="-34"/>
              </a:rPr>
              <a:t>-</a:t>
            </a:r>
            <a:r>
              <a:rPr lang="th-TH" sz="2000" b="1" dirty="0" err="1">
                <a:latin typeface="TH SarabunIT๙" pitchFamily="34" charset="-34"/>
                <a:cs typeface="TH SarabunIT๙" pitchFamily="34" charset="-34"/>
              </a:rPr>
              <a:t>บูรณา</a:t>
            </a:r>
            <a:r>
              <a:rPr lang="th-TH" sz="2000" b="1" dirty="0">
                <a:latin typeface="TH SarabunIT๙" pitchFamily="34" charset="-34"/>
                <a:cs typeface="TH SarabunIT๙" pitchFamily="34" charset="-34"/>
              </a:rPr>
              <a:t>การการบริหาร               จัดการกองทุนชุมชน</a:t>
            </a:r>
          </a:p>
          <a:p>
            <a:r>
              <a:rPr lang="th-TH" sz="2000" b="1" dirty="0">
                <a:latin typeface="TH SarabunIT๙" pitchFamily="34" charset="-34"/>
                <a:cs typeface="TH SarabunIT๙" pitchFamily="34" charset="-34"/>
              </a:rPr>
              <a:t>-เสริมสร้างวินัยทางการเงิน</a:t>
            </a:r>
          </a:p>
          <a:p>
            <a:r>
              <a:rPr lang="th-TH" sz="2000" b="1" dirty="0">
                <a:latin typeface="TH SarabunIT๙" pitchFamily="34" charset="-34"/>
                <a:cs typeface="TH SarabunIT๙" pitchFamily="34" charset="-34"/>
              </a:rPr>
              <a:t>-ส่งเสริมอาชีพ</a:t>
            </a:r>
          </a:p>
          <a:p>
            <a:r>
              <a:rPr lang="th-TH" sz="2000" b="1" dirty="0">
                <a:latin typeface="TH SarabunIT๙" pitchFamily="34" charset="-34"/>
                <a:cs typeface="TH SarabunIT๙" pitchFamily="34" charset="-34"/>
              </a:rPr>
              <a:t>-จัดสวัสดิการ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214282" y="1000108"/>
            <a:ext cx="4500594" cy="4714908"/>
          </a:xfrm>
          <a:prstGeom prst="smileyFac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/>
          <p:cNvSpPr txBox="1"/>
          <p:nvPr/>
        </p:nvSpPr>
        <p:spPr>
          <a:xfrm>
            <a:off x="714348" y="3312383"/>
            <a:ext cx="3643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ปัจจัยความสำเร็จ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00726" y="1500174"/>
            <a:ext cx="242886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th-TH" sz="3600" b="1" dirty="0">
                <a:solidFill>
                  <a:srgbClr val="0070C0"/>
                </a:solidFill>
                <a:latin typeface="TH SarabunIT๙" pitchFamily="34" charset="-34"/>
                <a:cs typeface="TH SarabunIT๙" pitchFamily="34" charset="-34"/>
              </a:rPr>
              <a:t>ร่วมมือกับภาครัฐ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7752" y="2871613"/>
            <a:ext cx="4143404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สร้างการรับรู้</a:t>
            </a:r>
          </a:p>
          <a:p>
            <a:pPr algn="ctr"/>
            <a:r>
              <a:rPr lang="th-TH" sz="36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และความร่วมมือภาคประชาชน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29256" y="4643446"/>
            <a:ext cx="2786082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ระเบิดจากข้างใน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wnload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45" y="785794"/>
            <a:ext cx="8421535" cy="5357850"/>
          </a:xfrm>
          <a:prstGeom prst="rect">
            <a:avLst/>
          </a:prstGeom>
        </p:spPr>
      </p:pic>
      <p:sp>
        <p:nvSpPr>
          <p:cNvPr id="14338" name="AutoShape 2" descr="คำถามที่พบบ่อย - คู่มือการใช้งาน | เว็บไซต์สำเร็จรูป SoGoodWeb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4340" name="AutoShape 4" descr="คำถามที่พบบ่อย - คู่มือการใช้งาน | เว็บไซต์สำเร็จรูป SoGoodWeb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246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TH SarabunIT๙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Dell-3190</cp:lastModifiedBy>
  <cp:revision>15</cp:revision>
  <dcterms:created xsi:type="dcterms:W3CDTF">2022-10-25T02:39:13Z</dcterms:created>
  <dcterms:modified xsi:type="dcterms:W3CDTF">2022-11-22T07:47:46Z</dcterms:modified>
</cp:coreProperties>
</file>