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7" r:id="rId3"/>
    <p:sldId id="264" r:id="rId4"/>
    <p:sldId id="265" r:id="rId5"/>
    <p:sldId id="268" r:id="rId6"/>
    <p:sldId id="257" r:id="rId7"/>
    <p:sldId id="258" r:id="rId8"/>
    <p:sldId id="260" r:id="rId9"/>
    <p:sldId id="259" r:id="rId10"/>
    <p:sldId id="261" r:id="rId11"/>
    <p:sldId id="262" r:id="rId12"/>
    <p:sldId id="269" r:id="rId13"/>
    <p:sldId id="366" r:id="rId14"/>
    <p:sldId id="367" r:id="rId15"/>
    <p:sldId id="368" r:id="rId16"/>
    <p:sldId id="369" r:id="rId17"/>
    <p:sldId id="3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55D4E1"/>
    <a:srgbClr val="FBF9A3"/>
    <a:srgbClr val="FF66FF"/>
    <a:srgbClr val="FF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488453-D45A-4CAC-BE5E-48E32C2F5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19418F05-5877-4A18-9E03-0306E0D21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BDE5C92-69F2-4F3E-8EDF-B87535A84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6609-64A0-4A37-B119-03DE6C5C744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BA7767D-1936-4669-81A8-E8A0FD45C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89201E7-D5DE-4CAE-892B-C90F4C275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93E3-541F-44F8-B46A-8FD119D21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3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791FB2E-C437-4971-83AD-9A695C5D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DCF3D625-BD61-4CEA-9502-901D2CEA4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56F73A6-6210-4FC8-A995-9F094F5F7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6609-64A0-4A37-B119-03DE6C5C744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0058189-D827-4A4B-B7D6-4B76F5DE8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D4DBD79-2489-473F-AFD9-6097C3E8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93E3-541F-44F8-B46A-8FD119D21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2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ACFC3EC7-F81F-4481-B1AE-C8A1EA3A43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401A6926-7B6A-4E31-B67D-DF89AF6EF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1E14CA4-9BFC-4DB4-BD5C-0E4004BE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6609-64A0-4A37-B119-03DE6C5C744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2C775F9-CDD8-41D7-8F26-028172E9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4541DF9-99F4-49FF-978F-0003008BD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93E3-541F-44F8-B46A-8FD119D21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0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3D33F9C-980F-408B-A715-0C0528802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D1204DA-7945-4687-9F5F-D089A4E2D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ECD7F6A-A01E-4DD9-8ED4-43DE856DA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6609-64A0-4A37-B119-03DE6C5C744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0EC7D23-1180-42F4-ADF9-9A0D24E37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EA5DBF0-A516-498F-9EDF-0FF52207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93E3-541F-44F8-B46A-8FD119D21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6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F37C379-A9D7-48E0-85B8-698445B8F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425E488-86FA-45E9-BB44-1120F57C0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BEC76D0-65C5-4A03-8CFA-C37F05E1F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6609-64A0-4A37-B119-03DE6C5C744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EF87163-CFEA-492B-BBA1-98C101E86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55BEFCE-525D-4F40-B961-00D3D615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93E3-541F-44F8-B46A-8FD119D21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2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C69BEB9-D26C-4F65-BEFC-80BD1CB2E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F32A80A-9837-4C3A-BC99-EB0C1B0C5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3BBE6288-0311-4C0B-98DB-C90D1FE5A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2B90C69-49B3-4A99-8B74-15BEAD00B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6609-64A0-4A37-B119-03DE6C5C744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C8385E7-B68B-4912-8FDA-4ADE60170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0D7202CD-9506-4AC2-BBA6-43DB5790C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93E3-541F-44F8-B46A-8FD119D21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3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E8741CC-8CBB-458B-AB36-0BF6D481B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3ED1E769-65EB-425B-82E5-20EF5CACF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DC75FCD2-FCB1-4EA9-86BB-DE938A4B6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E0606860-5A7D-4C57-8193-D03E1D85DC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5ACFCB32-BD28-475E-B51B-C91E3A64E2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7D7B2B7A-6193-4087-83D6-A57C9E719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6609-64A0-4A37-B119-03DE6C5C744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35B030F8-FB42-4403-8499-0BE133945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EB476317-AE58-40FA-818E-D841267AE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93E3-541F-44F8-B46A-8FD119D21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1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EBF2FE7-7FA0-45EC-91F5-E3691DD73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955405E-6047-4DA1-9B7E-FE01FB5E1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6609-64A0-4A37-B119-03DE6C5C744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B8141E5-84A4-4E39-8BF3-10549C24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78219FA8-8557-4673-AC3E-774C23AE0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93E3-541F-44F8-B46A-8FD119D21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7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966C502F-49B8-4AE1-BA50-F0CAAF53D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6609-64A0-4A37-B119-03DE6C5C744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CB8B8BAF-EC43-42B3-85A3-AF6E3B35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2A26BC68-23D5-4A34-B7B3-25E9F5C2D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93E3-541F-44F8-B46A-8FD119D21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8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41378B9-8DDA-48A0-9ADB-8D468500D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39ADD3C-EBD8-4BF2-8C98-C9A5C0D7C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CC7E7B3A-7AEF-48BC-823C-942BC240D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B37401A8-06D4-489E-8FD0-255DFBB79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6609-64A0-4A37-B119-03DE6C5C744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1F7A581-B361-4A35-888F-249EEB8EA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274691A-DF3F-41D2-83C8-4344FF9D8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93E3-541F-44F8-B46A-8FD119D21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5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FED102B-7C43-4D1A-9BCB-2C5D51A9B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5A006D6E-B087-496D-BD34-B51A9F72C8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29F32CCD-B782-44A7-8D94-9B2AE7F57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849E2AFE-B8DE-4047-B329-78CDF62E9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6609-64A0-4A37-B119-03DE6C5C744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4FB43B1-5BCF-42B4-B0BF-096100E67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90F4CCF-2D34-4D17-8F6B-2CC36D62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93E3-541F-44F8-B46A-8FD119D21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99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41458A97-62CF-44EB-AAE1-1FCC0886F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A4ED8DB-E842-4EF3-AF7E-0FDA207C9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B3E5489-A677-4519-BA1E-DB06ACD02F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C6609-64A0-4A37-B119-03DE6C5C744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BFF3722-2287-4E0F-92CF-484A5F660D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873F37B-7C9D-4D0F-A268-00659F962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E93E3-541F-44F8-B46A-8FD119D21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2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C95FBB19-57A7-4932-9407-D6F59F9658F7}"/>
              </a:ext>
            </a:extLst>
          </p:cNvPr>
          <p:cNvSpPr txBox="1"/>
          <p:nvPr/>
        </p:nvSpPr>
        <p:spPr>
          <a:xfrm>
            <a:off x="3037840" y="21336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ศูนย์เรียนรู้แบบหนุนเสริมสัมมาชีพ</a:t>
            </a:r>
          </a:p>
          <a:p>
            <a:pPr algn="ctr"/>
            <a:r>
              <a:rPr lang="th-TH" sz="40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แก่เยาวชนกลุ่มเสี่ยงหรือผู้ผ่านการบำบัด</a:t>
            </a:r>
            <a:endParaRPr lang="en-US" sz="40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A1F02DB3-5F09-4A16-BD4F-2DCD3CB820E6}"/>
              </a:ext>
            </a:extLst>
          </p:cNvPr>
          <p:cNvSpPr txBox="1"/>
          <p:nvPr/>
        </p:nvSpPr>
        <p:spPr>
          <a:xfrm>
            <a:off x="3037840" y="4242469"/>
            <a:ext cx="6515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นางสาวจันทร์หอม  สีแดง</a:t>
            </a:r>
          </a:p>
          <a:p>
            <a:pPr algn="ctr"/>
            <a:r>
              <a:rPr lang="th-TH" sz="32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ผู้อำนวยการกลุ่มงานสารสนเทศการพัฒนาชุมชน</a:t>
            </a:r>
          </a:p>
          <a:p>
            <a:pPr algn="ctr"/>
            <a:r>
              <a:rPr lang="th-TH" sz="32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สำนักงานพัฒนาชุมชนจังหวัดสระแก้ว                                   </a:t>
            </a:r>
            <a:r>
              <a:rPr lang="th-TH" sz="32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โทร. ๐๘ ๓๓๗๙ ๒๓๒๓</a:t>
            </a:r>
          </a:p>
          <a:p>
            <a:pPr algn="ctr"/>
            <a:r>
              <a:rPr lang="th-TH" sz="32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๐๘ ๑๘๒๒ ๙๖๓๕</a:t>
            </a:r>
            <a:endParaRPr lang="en-US" sz="3200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02D5C6B-2E58-40AB-BD25-2CF913851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" y="1378596"/>
            <a:ext cx="3366076" cy="4761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ศูนย์เรียนรู้ชุมชน - สำนักงานพัฒนาชุมชนอำเภอสีชมพู">
            <a:extLst>
              <a:ext uri="{FF2B5EF4-FFF2-40B4-BE49-F238E27FC236}">
                <a16:creationId xmlns:a16="http://schemas.microsoft.com/office/drawing/2014/main" id="{9AB3DAE7-19C4-4B31-AE05-4483AF730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0" y="1525951"/>
            <a:ext cx="4101526" cy="2756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506F4D6-692D-4123-8D6E-F8C7D4BAEA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160" y="2290412"/>
            <a:ext cx="2946400" cy="4134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710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การป้องกันตนเองจากภัยคุกคามทางเพศ - มูลนิธิยุวพัฒน์">
            <a:extLst>
              <a:ext uri="{FF2B5EF4-FFF2-40B4-BE49-F238E27FC236}">
                <a16:creationId xmlns:a16="http://schemas.microsoft.com/office/drawing/2014/main" id="{59D2BAF5-5A6B-44B8-829A-22DBC7662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413" y="3571303"/>
            <a:ext cx="3460018" cy="173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ED909A29-2A43-4DC0-9385-714A8D928E3C}"/>
              </a:ext>
            </a:extLst>
          </p:cNvPr>
          <p:cNvSpPr txBox="1"/>
          <p:nvPr/>
        </p:nvSpPr>
        <p:spPr>
          <a:xfrm>
            <a:off x="3780045" y="366749"/>
            <a:ext cx="6024355" cy="70788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การป้องกันและแก้ไขปัญหา</a:t>
            </a:r>
            <a:endParaRPr lang="en-US" sz="40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58EAC60B-D25A-44F9-8968-47A4739B84D5}"/>
              </a:ext>
            </a:extLst>
          </p:cNvPr>
          <p:cNvSpPr txBox="1"/>
          <p:nvPr/>
        </p:nvSpPr>
        <p:spPr>
          <a:xfrm>
            <a:off x="4498688" y="1689378"/>
            <a:ext cx="313676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ให้คำปรึกษา</a:t>
            </a:r>
            <a:endParaRPr lang="en-US" sz="28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0BE26BBB-7855-439C-B095-DE5B37E8CDE5}"/>
              </a:ext>
            </a:extLst>
          </p:cNvPr>
          <p:cNvSpPr txBox="1"/>
          <p:nvPr/>
        </p:nvSpPr>
        <p:spPr>
          <a:xfrm>
            <a:off x="4589566" y="3850603"/>
            <a:ext cx="3045888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เสริมสร้างกำลังใจ</a:t>
            </a:r>
            <a:endParaRPr lang="en-US" sz="28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D8C67F27-D6D4-480E-A39A-D102D5E84AB5}"/>
              </a:ext>
            </a:extLst>
          </p:cNvPr>
          <p:cNvSpPr txBox="1"/>
          <p:nvPr/>
        </p:nvSpPr>
        <p:spPr>
          <a:xfrm>
            <a:off x="4305297" y="2763478"/>
            <a:ext cx="358140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ช่วยเหลือและแก้ไปัญหา</a:t>
            </a:r>
            <a:endParaRPr lang="en-US" sz="28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B03BD144-5600-4DC4-8842-9A0CAC9CC167}"/>
              </a:ext>
            </a:extLst>
          </p:cNvPr>
          <p:cNvSpPr txBox="1"/>
          <p:nvPr/>
        </p:nvSpPr>
        <p:spPr>
          <a:xfrm>
            <a:off x="4544127" y="4932628"/>
            <a:ext cx="3045888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เสริมสร้างภูมิคุ้มกัน</a:t>
            </a:r>
            <a:endParaRPr lang="en-US" sz="28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B21F7FF1-2552-42D2-BC64-124960EFD35E}"/>
              </a:ext>
            </a:extLst>
          </p:cNvPr>
          <p:cNvSpPr txBox="1"/>
          <p:nvPr/>
        </p:nvSpPr>
        <p:spPr>
          <a:xfrm>
            <a:off x="4519008" y="6050228"/>
            <a:ext cx="3045888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สร้างพลังเครือข่าย</a:t>
            </a:r>
            <a:endParaRPr lang="en-US" sz="28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pic>
        <p:nvPicPr>
          <p:cNvPr id="2050" name="Picture 2" descr="บริการให้คำปรึกษา 24 ชั่วโมง - Isuzu Thailand Official">
            <a:extLst>
              <a:ext uri="{FF2B5EF4-FFF2-40B4-BE49-F238E27FC236}">
                <a16:creationId xmlns:a16="http://schemas.microsoft.com/office/drawing/2014/main" id="{1FD0AA6E-C760-4A79-9B91-3C474E1AD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0" y="2998286"/>
            <a:ext cx="2810391" cy="18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dmath ผู้นำการให้คำปรึกษา และเอเจนซี่ด้านการทำโฆษณาออนไลน์แบบ | RYT9">
            <a:extLst>
              <a:ext uri="{FF2B5EF4-FFF2-40B4-BE49-F238E27FC236}">
                <a16:creationId xmlns:a16="http://schemas.microsoft.com/office/drawing/2014/main" id="{3619A6F5-C1BB-4107-8CDD-661F25FEC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24" y="5059680"/>
            <a:ext cx="2810391" cy="158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การอบรมให้การคำปรึกษาเบื้องต้น (Basic Counseling) รุ่นที่ 1 |  ส่วนกิจการนักศึกษา มหาวิทยาลัยวลัยลักษณ์ | Division of Student Affairs,  Walailak University (WU)">
            <a:extLst>
              <a:ext uri="{FF2B5EF4-FFF2-40B4-BE49-F238E27FC236}">
                <a16:creationId xmlns:a16="http://schemas.microsoft.com/office/drawing/2014/main" id="{A86FA626-1297-4FB0-9D7C-6879CAC29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0" y="945062"/>
            <a:ext cx="2814300" cy="18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ทริคการวางตัวให้ดี">
            <a:extLst>
              <a:ext uri="{FF2B5EF4-FFF2-40B4-BE49-F238E27FC236}">
                <a16:creationId xmlns:a16="http://schemas.microsoft.com/office/drawing/2014/main" id="{F11ECD05-B3E9-4C90-A446-45D8805A1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467" y="1261117"/>
            <a:ext cx="2470015" cy="162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แคน-นายิกา&amp;quot; ร่วมจิตอาสาแจกสิ่งของยังชีพ เชื่อสังคมถึงเวลาแห่งการแบ่งปัน -  มติชนสุดสัปดาห์">
            <a:extLst>
              <a:ext uri="{FF2B5EF4-FFF2-40B4-BE49-F238E27FC236}">
                <a16:creationId xmlns:a16="http://schemas.microsoft.com/office/drawing/2014/main" id="{25589BD0-F034-4495-8DA6-6194528DE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141" y="2968988"/>
            <a:ext cx="2207886" cy="137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ood of the Motherhood | 6 เหตุผลที่พ่อแม่ญี่ปุ่น ให้ลูกไปโรงเรียนด้วยตัวเอง">
            <a:extLst>
              <a:ext uri="{FF2B5EF4-FFF2-40B4-BE49-F238E27FC236}">
                <a16:creationId xmlns:a16="http://schemas.microsoft.com/office/drawing/2014/main" id="{F4602F64-59E9-44DA-BBC0-37065BAA5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995" y="4611417"/>
            <a:ext cx="1962031" cy="196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953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คำบรรยายภาพ: ลูกศรขวา 1">
            <a:extLst>
              <a:ext uri="{FF2B5EF4-FFF2-40B4-BE49-F238E27FC236}">
                <a16:creationId xmlns:a16="http://schemas.microsoft.com/office/drawing/2014/main" id="{EF133228-20C4-453E-8D71-0334EC02129A}"/>
              </a:ext>
            </a:extLst>
          </p:cNvPr>
          <p:cNvSpPr/>
          <p:nvPr/>
        </p:nvSpPr>
        <p:spPr>
          <a:xfrm>
            <a:off x="193040" y="1293059"/>
            <a:ext cx="3576320" cy="3159760"/>
          </a:xfrm>
          <a:prstGeom prst="rightArrowCallout">
            <a:avLst/>
          </a:prstGeom>
          <a:solidFill>
            <a:srgbClr val="FFB9B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การติดตามประเมินผล</a:t>
            </a:r>
            <a:endParaRPr lang="en-US" sz="36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3" name="เมฆ 2">
            <a:extLst>
              <a:ext uri="{FF2B5EF4-FFF2-40B4-BE49-F238E27FC236}">
                <a16:creationId xmlns:a16="http://schemas.microsoft.com/office/drawing/2014/main" id="{0CB66673-B3C0-4DAF-8E29-8FDDD5333078}"/>
              </a:ext>
            </a:extLst>
          </p:cNvPr>
          <p:cNvSpPr/>
          <p:nvPr/>
        </p:nvSpPr>
        <p:spPr>
          <a:xfrm>
            <a:off x="3434715" y="401324"/>
            <a:ext cx="3383280" cy="1595120"/>
          </a:xfrm>
          <a:prstGeom prst="cloud">
            <a:avLst/>
          </a:prstGeom>
          <a:solidFill>
            <a:srgbClr val="FF66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พูดคุย ซักถาม</a:t>
            </a:r>
            <a:endParaRPr lang="en-US" sz="36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5" name="เมฆ 4">
            <a:extLst>
              <a:ext uri="{FF2B5EF4-FFF2-40B4-BE49-F238E27FC236}">
                <a16:creationId xmlns:a16="http://schemas.microsoft.com/office/drawing/2014/main" id="{CE939954-7E15-4B5E-926F-6EA2F15E3B53}"/>
              </a:ext>
            </a:extLst>
          </p:cNvPr>
          <p:cNvSpPr/>
          <p:nvPr/>
        </p:nvSpPr>
        <p:spPr>
          <a:xfrm>
            <a:off x="8632022" y="4314384"/>
            <a:ext cx="3383280" cy="1595120"/>
          </a:xfrm>
          <a:prstGeom prst="cloud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แบบประเมิน</a:t>
            </a:r>
            <a:endParaRPr lang="en-US" sz="32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6" name="เมฆ 5">
            <a:extLst>
              <a:ext uri="{FF2B5EF4-FFF2-40B4-BE49-F238E27FC236}">
                <a16:creationId xmlns:a16="http://schemas.microsoft.com/office/drawing/2014/main" id="{77FE32C4-6F9C-4492-BBC5-86BC1858C5EA}"/>
              </a:ext>
            </a:extLst>
          </p:cNvPr>
          <p:cNvSpPr/>
          <p:nvPr/>
        </p:nvSpPr>
        <p:spPr>
          <a:xfrm>
            <a:off x="5445762" y="2456182"/>
            <a:ext cx="3383280" cy="1595120"/>
          </a:xfrm>
          <a:prstGeom prst="cloud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การสังเกตุ</a:t>
            </a:r>
            <a:endParaRPr lang="en-US" sz="36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pic>
        <p:nvPicPr>
          <p:cNvPr id="5124" name="Picture 4" descr="5 พฤติกรรมของผู้ชายที่บ่งบอกว่าเขายังคงคิดถึงแฟนเก่าอยู่!">
            <a:extLst>
              <a:ext uri="{FF2B5EF4-FFF2-40B4-BE49-F238E27FC236}">
                <a16:creationId xmlns:a16="http://schemas.microsoft.com/office/drawing/2014/main" id="{9FA6B7FD-41AB-4C28-83D8-BE6F42413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662" y="1833880"/>
            <a:ext cx="2933555" cy="159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ถาม : เขียนบทสนทนาในนิยายยังไง? | Dek-D.com">
            <a:extLst>
              <a:ext uri="{FF2B5EF4-FFF2-40B4-BE49-F238E27FC236}">
                <a16:creationId xmlns:a16="http://schemas.microsoft.com/office/drawing/2014/main" id="{91D19B90-CDA1-4426-85C3-EAB93B5D0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035" y="150937"/>
            <a:ext cx="3038323" cy="159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สติ๊กเกอร์ไลน์ฟรี] บราวน์ โคนี่ สติกเกอร์เติมคำ ภาพการ์ตูนตกแต่งไฟล์งาน |  StickerZ TH">
            <a:extLst>
              <a:ext uri="{FF2B5EF4-FFF2-40B4-BE49-F238E27FC236}">
                <a16:creationId xmlns:a16="http://schemas.microsoft.com/office/drawing/2014/main" id="{E9475005-04E5-441A-AA5D-5688FA56C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502" y="3332677"/>
            <a:ext cx="30670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ภาระกิจพิชิตหัวใจตอนพิเศษ~ - Pantip">
            <a:extLst>
              <a:ext uri="{FF2B5EF4-FFF2-40B4-BE49-F238E27FC236}">
                <a16:creationId xmlns:a16="http://schemas.microsoft.com/office/drawing/2014/main" id="{9755A785-CEF7-4E28-9A28-1A13D2638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06" y="4401818"/>
            <a:ext cx="28575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แบบประเมินออนไลน์ รายวิชา">
            <a:extLst>
              <a:ext uri="{FF2B5EF4-FFF2-40B4-BE49-F238E27FC236}">
                <a16:creationId xmlns:a16="http://schemas.microsoft.com/office/drawing/2014/main" id="{FF0FECBE-E5D0-4AC4-9E9E-309442A04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176" y="4633749"/>
            <a:ext cx="2999866" cy="21611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948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ปตท.เปิดตัวโครงการหนุนขายผลิตภัณฑ์ OTOP ในปั๊มน้ำมัน">
            <a:extLst>
              <a:ext uri="{FF2B5EF4-FFF2-40B4-BE49-F238E27FC236}">
                <a16:creationId xmlns:a16="http://schemas.microsoft.com/office/drawing/2014/main" id="{0A1E7605-BD44-4329-A550-54C4BFAFE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516" y="5046256"/>
            <a:ext cx="2719633" cy="1811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ข่าว ร้าน OTOP Outlet @ สระแก้ว คึกคัก ประชาชนใช้โอกาสในช่วงวันหยุด  เดินทางจับจ่ายซื้อสินค้า ตามมาตรการ &amp;quot;ชิม ช้อป ใช้&amp;quot; -  ข่าวเล็กข่าวใหญ่รู้ก่อนใคร NAJA News&amp;#39; update">
            <a:extLst>
              <a:ext uri="{FF2B5EF4-FFF2-40B4-BE49-F238E27FC236}">
                <a16:creationId xmlns:a16="http://schemas.microsoft.com/office/drawing/2014/main" id="{411C9E8D-A90C-43B7-9374-B936C4E23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09" y="3779666"/>
            <a:ext cx="2388332" cy="1788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ลูกโป่งความคิด: ก้อนเมฆ 3">
            <a:extLst>
              <a:ext uri="{FF2B5EF4-FFF2-40B4-BE49-F238E27FC236}">
                <a16:creationId xmlns:a16="http://schemas.microsoft.com/office/drawing/2014/main" id="{78F4EE34-C523-4B00-B949-D9CCC17B4260}"/>
              </a:ext>
            </a:extLst>
          </p:cNvPr>
          <p:cNvSpPr/>
          <p:nvPr/>
        </p:nvSpPr>
        <p:spPr>
          <a:xfrm>
            <a:off x="7978375" y="685344"/>
            <a:ext cx="3476625" cy="184785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B5FBDDD-B4C4-4C7B-81B4-7EF868F58140}"/>
              </a:ext>
            </a:extLst>
          </p:cNvPr>
          <p:cNvSpPr txBox="1"/>
          <p:nvPr/>
        </p:nvSpPr>
        <p:spPr>
          <a:xfrm>
            <a:off x="7978375" y="1193770"/>
            <a:ext cx="3267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กลุ่มอาชีพ</a:t>
            </a:r>
            <a:endParaRPr lang="en-US" sz="48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6" name="ลูกศร: ขวา 5">
            <a:extLst>
              <a:ext uri="{FF2B5EF4-FFF2-40B4-BE49-F238E27FC236}">
                <a16:creationId xmlns:a16="http://schemas.microsoft.com/office/drawing/2014/main" id="{479EDF0F-F3C6-45FF-81E7-2E1E0634C232}"/>
              </a:ext>
            </a:extLst>
          </p:cNvPr>
          <p:cNvSpPr/>
          <p:nvPr/>
        </p:nvSpPr>
        <p:spPr>
          <a:xfrm>
            <a:off x="2001738" y="490930"/>
            <a:ext cx="2876550" cy="173355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รวมตัวกัน</a:t>
            </a:r>
            <a:endParaRPr lang="en-US" sz="28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8" name="ลูกศร: ขวา 7">
            <a:extLst>
              <a:ext uri="{FF2B5EF4-FFF2-40B4-BE49-F238E27FC236}">
                <a16:creationId xmlns:a16="http://schemas.microsoft.com/office/drawing/2014/main" id="{B5E630A1-4175-4FE2-AF86-6D3EDC4E5FBB}"/>
              </a:ext>
            </a:extLst>
          </p:cNvPr>
          <p:cNvSpPr/>
          <p:nvPr/>
        </p:nvSpPr>
        <p:spPr>
          <a:xfrm>
            <a:off x="4031306" y="1748643"/>
            <a:ext cx="2876550" cy="173355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ดำเนินกิจกรรมด้านอาชีพ</a:t>
            </a:r>
            <a:endParaRPr lang="en-US" sz="28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9" name="ลูกศร: ขวา 8">
            <a:extLst>
              <a:ext uri="{FF2B5EF4-FFF2-40B4-BE49-F238E27FC236}">
                <a16:creationId xmlns:a16="http://schemas.microsoft.com/office/drawing/2014/main" id="{655C721D-DC74-4D52-9EAC-EC8AC6D5EEA5}"/>
              </a:ext>
            </a:extLst>
          </p:cNvPr>
          <p:cNvSpPr/>
          <p:nvPr/>
        </p:nvSpPr>
        <p:spPr>
          <a:xfrm>
            <a:off x="6060874" y="3036560"/>
            <a:ext cx="2876550" cy="173355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ต่อเนื่อง</a:t>
            </a:r>
            <a:endParaRPr lang="en-US" sz="28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0" name="ลูกศร: ขวา 9">
            <a:extLst>
              <a:ext uri="{FF2B5EF4-FFF2-40B4-BE49-F238E27FC236}">
                <a16:creationId xmlns:a16="http://schemas.microsoft.com/office/drawing/2014/main" id="{84ADAF1B-9C50-4834-87F5-D00C7CA16502}"/>
              </a:ext>
            </a:extLst>
          </p:cNvPr>
          <p:cNvSpPr/>
          <p:nvPr/>
        </p:nvSpPr>
        <p:spPr>
          <a:xfrm>
            <a:off x="8090442" y="4309015"/>
            <a:ext cx="2876550" cy="173355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C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คณะกรรมการ  ระเบียบ</a:t>
            </a:r>
            <a:endParaRPr lang="en-US" sz="2800" b="1" dirty="0">
              <a:solidFill>
                <a:srgbClr val="C0000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cxnSp>
        <p:nvCxnSpPr>
          <p:cNvPr id="12" name="ลูกศรเชื่อมต่อแบบตรง 11">
            <a:extLst>
              <a:ext uri="{FF2B5EF4-FFF2-40B4-BE49-F238E27FC236}">
                <a16:creationId xmlns:a16="http://schemas.microsoft.com/office/drawing/2014/main" id="{F064F019-3249-465D-8514-6393A1B98228}"/>
              </a:ext>
            </a:extLst>
          </p:cNvPr>
          <p:cNvCxnSpPr>
            <a:cxnSpLocks/>
          </p:cNvCxnSpPr>
          <p:nvPr/>
        </p:nvCxnSpPr>
        <p:spPr>
          <a:xfrm flipH="1">
            <a:off x="3047161" y="2540631"/>
            <a:ext cx="971251" cy="6760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>
            <a:extLst>
              <a:ext uri="{FF2B5EF4-FFF2-40B4-BE49-F238E27FC236}">
                <a16:creationId xmlns:a16="http://schemas.microsoft.com/office/drawing/2014/main" id="{631EFA15-B4C8-4F8C-903C-B17466CF82DB}"/>
              </a:ext>
            </a:extLst>
          </p:cNvPr>
          <p:cNvCxnSpPr>
            <a:cxnSpLocks/>
          </p:cNvCxnSpPr>
          <p:nvPr/>
        </p:nvCxnSpPr>
        <p:spPr>
          <a:xfrm flipH="1">
            <a:off x="3596358" y="2563368"/>
            <a:ext cx="441645" cy="7318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986A030C-DEEB-439E-8BF0-973A48506FD6}"/>
              </a:ext>
            </a:extLst>
          </p:cNvPr>
          <p:cNvSpPr txBox="1"/>
          <p:nvPr/>
        </p:nvSpPr>
        <p:spPr>
          <a:xfrm>
            <a:off x="1866061" y="2958973"/>
            <a:ext cx="11811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ผลิต</a:t>
            </a:r>
            <a:endParaRPr lang="en-US" sz="28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01FAC5ED-42E3-4909-B49E-B22A2C9F4F4F}"/>
              </a:ext>
            </a:extLst>
          </p:cNvPr>
          <p:cNvSpPr txBox="1"/>
          <p:nvPr/>
        </p:nvSpPr>
        <p:spPr>
          <a:xfrm>
            <a:off x="3112330" y="3289880"/>
            <a:ext cx="142636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จำหน่าย</a:t>
            </a:r>
            <a:endParaRPr lang="en-US" sz="28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pic>
        <p:nvPicPr>
          <p:cNvPr id="35" name="รูปภาพ 34">
            <a:extLst>
              <a:ext uri="{FF2B5EF4-FFF2-40B4-BE49-F238E27FC236}">
                <a16:creationId xmlns:a16="http://schemas.microsoft.com/office/drawing/2014/main" id="{98B66313-AAF0-4355-8260-8A5E3735A5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884" y="4239051"/>
            <a:ext cx="2171632" cy="227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8035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คำบรรยายภาพ: ลูกศรขวา 1">
            <a:extLst>
              <a:ext uri="{FF2B5EF4-FFF2-40B4-BE49-F238E27FC236}">
                <a16:creationId xmlns:a16="http://schemas.microsoft.com/office/drawing/2014/main" id="{904B0B99-9706-4A51-A571-FE536D23D10D}"/>
              </a:ext>
            </a:extLst>
          </p:cNvPr>
          <p:cNvSpPr/>
          <p:nvPr/>
        </p:nvSpPr>
        <p:spPr>
          <a:xfrm>
            <a:off x="800100" y="2463729"/>
            <a:ext cx="2781300" cy="3895725"/>
          </a:xfrm>
          <a:prstGeom prst="rightArrowCallou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วัตถุ</a:t>
            </a:r>
          </a:p>
          <a:p>
            <a:pPr algn="ctr"/>
            <a:r>
              <a:rPr lang="th-TH" sz="36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ประสงค์</a:t>
            </a:r>
            <a:endParaRPr lang="en-US" sz="36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53A0BD6A-01B5-481D-B9BD-5C01D5CF8EB2}"/>
              </a:ext>
            </a:extLst>
          </p:cNvPr>
          <p:cNvSpPr txBox="1"/>
          <p:nvPr/>
        </p:nvSpPr>
        <p:spPr>
          <a:xfrm>
            <a:off x="4295773" y="2717867"/>
            <a:ext cx="6657975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เพื่อส่งเสริมครัวเรือนรวมกลุ่มช่วยเหลือกัน มีความมั่นคงในอาชีพ   มีรายได้ต่อเนื่อง</a:t>
            </a:r>
            <a:endParaRPr lang="en-US" sz="20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2ABCABA9-BB12-4D4E-9CDC-482AF85E6431}"/>
              </a:ext>
            </a:extLst>
          </p:cNvPr>
          <p:cNvSpPr txBox="1"/>
          <p:nvPr/>
        </p:nvSpPr>
        <p:spPr>
          <a:xfrm>
            <a:off x="4362449" y="4096559"/>
            <a:ext cx="665797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0000FF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เพื่อพัฒนาทักษะ ความรู้ ความสามารถในด้านการผลิต ตลาด               การจัดการ สู่การเป็นผู้ประกอบการชุมชน</a:t>
            </a:r>
            <a:endParaRPr lang="en-US" sz="2000" b="1" dirty="0">
              <a:solidFill>
                <a:srgbClr val="0000FF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6375B2E6-2500-4AA5-AAD4-4BA5674BE386}"/>
              </a:ext>
            </a:extLst>
          </p:cNvPr>
          <p:cNvSpPr txBox="1"/>
          <p:nvPr/>
        </p:nvSpPr>
        <p:spPr>
          <a:xfrm>
            <a:off x="4362450" y="5391959"/>
            <a:ext cx="665797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FF33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เพื่อเป็นศูนย์กลางการแลกเปลี่ยนเรียนรู้ด้านอาชีพ สัมมาชีพ                  ตามหลักปรัชญาของเศรษฐกิจพอเพียง</a:t>
            </a:r>
            <a:endParaRPr lang="en-US" sz="2000" b="1" dirty="0">
              <a:solidFill>
                <a:srgbClr val="FF330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6" name="รูปหกเหลี่ยม 5">
            <a:extLst>
              <a:ext uri="{FF2B5EF4-FFF2-40B4-BE49-F238E27FC236}">
                <a16:creationId xmlns:a16="http://schemas.microsoft.com/office/drawing/2014/main" id="{520F7950-3CE8-4362-987C-9B9691C20D86}"/>
              </a:ext>
            </a:extLst>
          </p:cNvPr>
          <p:cNvSpPr/>
          <p:nvPr/>
        </p:nvSpPr>
        <p:spPr>
          <a:xfrm>
            <a:off x="3514723" y="2755972"/>
            <a:ext cx="781050" cy="619125"/>
          </a:xfrm>
          <a:prstGeom prst="hexagon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๑.</a:t>
            </a:r>
            <a:endParaRPr lang="en-US" sz="32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7" name="รูปหกเหลี่ยม 6">
            <a:extLst>
              <a:ext uri="{FF2B5EF4-FFF2-40B4-BE49-F238E27FC236}">
                <a16:creationId xmlns:a16="http://schemas.microsoft.com/office/drawing/2014/main" id="{50D4AAEE-279A-4B4F-8723-E7F3A89907B4}"/>
              </a:ext>
            </a:extLst>
          </p:cNvPr>
          <p:cNvSpPr/>
          <p:nvPr/>
        </p:nvSpPr>
        <p:spPr>
          <a:xfrm>
            <a:off x="3581400" y="4102028"/>
            <a:ext cx="781050" cy="619125"/>
          </a:xfrm>
          <a:prstGeom prst="hexagon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๒.</a:t>
            </a:r>
            <a:endParaRPr lang="en-US" sz="32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8" name="รูปหกเหลี่ยม 7">
            <a:extLst>
              <a:ext uri="{FF2B5EF4-FFF2-40B4-BE49-F238E27FC236}">
                <a16:creationId xmlns:a16="http://schemas.microsoft.com/office/drawing/2014/main" id="{CA01CC83-6B0F-464B-B0C8-D7AD54539332}"/>
              </a:ext>
            </a:extLst>
          </p:cNvPr>
          <p:cNvSpPr/>
          <p:nvPr/>
        </p:nvSpPr>
        <p:spPr>
          <a:xfrm>
            <a:off x="3581400" y="5452957"/>
            <a:ext cx="781050" cy="619125"/>
          </a:xfrm>
          <a:prstGeom prst="hexagon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๓.</a:t>
            </a:r>
            <a:endParaRPr lang="en-US" sz="32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0FAC7937-DA99-41C8-ADC4-7E084B92C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2" y="342900"/>
            <a:ext cx="2537328" cy="1903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0B41BBDD-3127-4C32-B90E-6B1A2A680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535" y="377426"/>
            <a:ext cx="2510375" cy="1882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40D1789A-E18F-467C-8B13-958904ADEB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12" y="758155"/>
            <a:ext cx="2704774" cy="1522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FD3F8C4F-28CA-4586-B7FD-9DBC44F57F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044" y="425957"/>
            <a:ext cx="2427158" cy="182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624AEC5A-E0F5-411B-B152-D3EAD627F0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274" y="1082411"/>
            <a:ext cx="2704774" cy="1522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9184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วงรี 1">
            <a:extLst>
              <a:ext uri="{FF2B5EF4-FFF2-40B4-BE49-F238E27FC236}">
                <a16:creationId xmlns:a16="http://schemas.microsoft.com/office/drawing/2014/main" id="{9D211238-40D0-4C83-88BB-ED782BC2C898}"/>
              </a:ext>
            </a:extLst>
          </p:cNvPr>
          <p:cNvSpPr/>
          <p:nvPr/>
        </p:nvSpPr>
        <p:spPr>
          <a:xfrm>
            <a:off x="4369467" y="2552119"/>
            <a:ext cx="3248025" cy="2305050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การบริหารกลุ่มอาชีพ</a:t>
            </a:r>
            <a:endParaRPr lang="en-US" sz="36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3" name="วงรี 2">
            <a:extLst>
              <a:ext uri="{FF2B5EF4-FFF2-40B4-BE49-F238E27FC236}">
                <a16:creationId xmlns:a16="http://schemas.microsoft.com/office/drawing/2014/main" id="{A310FB01-9347-4A5F-96AC-ED3EF824C153}"/>
              </a:ext>
            </a:extLst>
          </p:cNvPr>
          <p:cNvSpPr/>
          <p:nvPr/>
        </p:nvSpPr>
        <p:spPr>
          <a:xfrm>
            <a:off x="7586536" y="1000890"/>
            <a:ext cx="3228976" cy="123825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กลุ่ม /สมาชิก</a:t>
            </a:r>
            <a:endParaRPr lang="en-US" sz="32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EA4E38D6-8677-4004-99E8-E94C2B965364}"/>
              </a:ext>
            </a:extLst>
          </p:cNvPr>
          <p:cNvSpPr/>
          <p:nvPr/>
        </p:nvSpPr>
        <p:spPr>
          <a:xfrm>
            <a:off x="8501063" y="4008920"/>
            <a:ext cx="3014662" cy="131445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กรรมการ</a:t>
            </a:r>
            <a:endParaRPr lang="en-US" sz="32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5" name="วงรี 4">
            <a:extLst>
              <a:ext uri="{FF2B5EF4-FFF2-40B4-BE49-F238E27FC236}">
                <a16:creationId xmlns:a16="http://schemas.microsoft.com/office/drawing/2014/main" id="{9DAE8D4A-E8A3-450F-86CC-84D743429AAE}"/>
              </a:ext>
            </a:extLst>
          </p:cNvPr>
          <p:cNvSpPr/>
          <p:nvPr/>
        </p:nvSpPr>
        <p:spPr>
          <a:xfrm>
            <a:off x="3944109" y="5500387"/>
            <a:ext cx="2971826" cy="120691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กฎ กติกา</a:t>
            </a:r>
            <a:endParaRPr lang="en-US" sz="32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08B682A0-7155-4026-8E3F-7F64D38A4A02}"/>
              </a:ext>
            </a:extLst>
          </p:cNvPr>
          <p:cNvSpPr/>
          <p:nvPr/>
        </p:nvSpPr>
        <p:spPr>
          <a:xfrm>
            <a:off x="153964" y="3365983"/>
            <a:ext cx="2952750" cy="128587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กองทุน</a:t>
            </a:r>
            <a:endParaRPr lang="en-US" sz="32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7" name="วงรี 6">
            <a:extLst>
              <a:ext uri="{FF2B5EF4-FFF2-40B4-BE49-F238E27FC236}">
                <a16:creationId xmlns:a16="http://schemas.microsoft.com/office/drawing/2014/main" id="{3A19404E-D2BF-4E25-A44F-B0A6FC3C8775}"/>
              </a:ext>
            </a:extLst>
          </p:cNvPr>
          <p:cNvSpPr/>
          <p:nvPr/>
        </p:nvSpPr>
        <p:spPr>
          <a:xfrm>
            <a:off x="2416722" y="877067"/>
            <a:ext cx="3054775" cy="103183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FF33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กิจกรรม</a:t>
            </a:r>
            <a:endParaRPr lang="en-US" sz="3200" b="1" dirty="0">
              <a:solidFill>
                <a:srgbClr val="FF330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8" name="ลูกศร: โค้งซ้าย 7">
            <a:extLst>
              <a:ext uri="{FF2B5EF4-FFF2-40B4-BE49-F238E27FC236}">
                <a16:creationId xmlns:a16="http://schemas.microsoft.com/office/drawing/2014/main" id="{0A5753C9-1DAF-41E7-B564-74047C1855FD}"/>
              </a:ext>
            </a:extLst>
          </p:cNvPr>
          <p:cNvSpPr/>
          <p:nvPr/>
        </p:nvSpPr>
        <p:spPr>
          <a:xfrm>
            <a:off x="9360788" y="2412864"/>
            <a:ext cx="628650" cy="17145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ลูกศร: โค้งซ้าย 8">
            <a:extLst>
              <a:ext uri="{FF2B5EF4-FFF2-40B4-BE49-F238E27FC236}">
                <a16:creationId xmlns:a16="http://schemas.microsoft.com/office/drawing/2014/main" id="{78907C9A-E036-40EF-B8C2-68022787166C}"/>
              </a:ext>
            </a:extLst>
          </p:cNvPr>
          <p:cNvSpPr/>
          <p:nvPr/>
        </p:nvSpPr>
        <p:spPr>
          <a:xfrm rot="3934551">
            <a:off x="7638669" y="4714574"/>
            <a:ext cx="642623" cy="2264945"/>
          </a:xfrm>
          <a:prstGeom prst="curvedLeftArrow">
            <a:avLst>
              <a:gd name="adj1" fmla="val 25000"/>
              <a:gd name="adj2" fmla="val 50000"/>
              <a:gd name="adj3" fmla="val 387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ลูกศร: โค้งซ้าย 9">
            <a:extLst>
              <a:ext uri="{FF2B5EF4-FFF2-40B4-BE49-F238E27FC236}">
                <a16:creationId xmlns:a16="http://schemas.microsoft.com/office/drawing/2014/main" id="{D6B4B257-FCF0-48F1-A02E-0B04B363C5D1}"/>
              </a:ext>
            </a:extLst>
          </p:cNvPr>
          <p:cNvSpPr/>
          <p:nvPr/>
        </p:nvSpPr>
        <p:spPr>
          <a:xfrm rot="8677613">
            <a:off x="2944287" y="4484186"/>
            <a:ext cx="559139" cy="175924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ลูกศร: โค้งซ้าย 10">
            <a:extLst>
              <a:ext uri="{FF2B5EF4-FFF2-40B4-BE49-F238E27FC236}">
                <a16:creationId xmlns:a16="http://schemas.microsoft.com/office/drawing/2014/main" id="{974B9A54-CADC-4101-8360-D17129C5D67F}"/>
              </a:ext>
            </a:extLst>
          </p:cNvPr>
          <p:cNvSpPr/>
          <p:nvPr/>
        </p:nvSpPr>
        <p:spPr>
          <a:xfrm rot="12644060">
            <a:off x="1902604" y="1504344"/>
            <a:ext cx="576138" cy="181704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ลูกศร: โค้งซ้าย 11">
            <a:extLst>
              <a:ext uri="{FF2B5EF4-FFF2-40B4-BE49-F238E27FC236}">
                <a16:creationId xmlns:a16="http://schemas.microsoft.com/office/drawing/2014/main" id="{5626BC7E-2BB9-4B56-AC02-12C18B5AB475}"/>
              </a:ext>
            </a:extLst>
          </p:cNvPr>
          <p:cNvSpPr/>
          <p:nvPr/>
        </p:nvSpPr>
        <p:spPr>
          <a:xfrm rot="16415127">
            <a:off x="6391543" y="-488133"/>
            <a:ext cx="539132" cy="281755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ลูกศร: ซ้าย-ขวา 12">
            <a:extLst>
              <a:ext uri="{FF2B5EF4-FFF2-40B4-BE49-F238E27FC236}">
                <a16:creationId xmlns:a16="http://schemas.microsoft.com/office/drawing/2014/main" id="{EA95517F-4491-4E98-B45D-1323AEB11712}"/>
              </a:ext>
            </a:extLst>
          </p:cNvPr>
          <p:cNvSpPr/>
          <p:nvPr/>
        </p:nvSpPr>
        <p:spPr>
          <a:xfrm rot="18328800">
            <a:off x="7070916" y="2403590"/>
            <a:ext cx="1331255" cy="291869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ลูกศร: ซ้าย-ขวา 13">
            <a:extLst>
              <a:ext uri="{FF2B5EF4-FFF2-40B4-BE49-F238E27FC236}">
                <a16:creationId xmlns:a16="http://schemas.microsoft.com/office/drawing/2014/main" id="{20E72C91-E62A-4448-94C5-70A9A6D7F094}"/>
              </a:ext>
            </a:extLst>
          </p:cNvPr>
          <p:cNvSpPr/>
          <p:nvPr/>
        </p:nvSpPr>
        <p:spPr>
          <a:xfrm rot="12562497">
            <a:off x="7454263" y="4031759"/>
            <a:ext cx="1259446" cy="23690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ลูกศร: ซ้าย-ขวา 14">
            <a:extLst>
              <a:ext uri="{FF2B5EF4-FFF2-40B4-BE49-F238E27FC236}">
                <a16:creationId xmlns:a16="http://schemas.microsoft.com/office/drawing/2014/main" id="{34FA7BBD-53C4-4FED-9545-65BB9DB99117}"/>
              </a:ext>
            </a:extLst>
          </p:cNvPr>
          <p:cNvSpPr/>
          <p:nvPr/>
        </p:nvSpPr>
        <p:spPr>
          <a:xfrm rot="12562497">
            <a:off x="4317913" y="2122736"/>
            <a:ext cx="1259446" cy="23690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ลูกศร: ซ้าย-ขวา 15">
            <a:extLst>
              <a:ext uri="{FF2B5EF4-FFF2-40B4-BE49-F238E27FC236}">
                <a16:creationId xmlns:a16="http://schemas.microsoft.com/office/drawing/2014/main" id="{6174BEC9-E895-4A7B-8B32-46B57DA35D43}"/>
              </a:ext>
            </a:extLst>
          </p:cNvPr>
          <p:cNvSpPr/>
          <p:nvPr/>
        </p:nvSpPr>
        <p:spPr>
          <a:xfrm rot="5812701">
            <a:off x="5327721" y="5096433"/>
            <a:ext cx="744922" cy="203622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ลูกศร: ซ้าย-ขวา 16">
            <a:extLst>
              <a:ext uri="{FF2B5EF4-FFF2-40B4-BE49-F238E27FC236}">
                <a16:creationId xmlns:a16="http://schemas.microsoft.com/office/drawing/2014/main" id="{C7F8C358-1878-4D52-901F-F94F0D4DAA32}"/>
              </a:ext>
            </a:extLst>
          </p:cNvPr>
          <p:cNvSpPr/>
          <p:nvPr/>
        </p:nvSpPr>
        <p:spPr>
          <a:xfrm rot="9748752">
            <a:off x="3097915" y="3684028"/>
            <a:ext cx="1259446" cy="23690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23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วงรี 1">
            <a:extLst>
              <a:ext uri="{FF2B5EF4-FFF2-40B4-BE49-F238E27FC236}">
                <a16:creationId xmlns:a16="http://schemas.microsoft.com/office/drawing/2014/main" id="{9D211238-40D0-4C83-88BB-ED782BC2C898}"/>
              </a:ext>
            </a:extLst>
          </p:cNvPr>
          <p:cNvSpPr/>
          <p:nvPr/>
        </p:nvSpPr>
        <p:spPr>
          <a:xfrm>
            <a:off x="4363807" y="2529215"/>
            <a:ext cx="3248025" cy="230505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การพัฒนากลุ่มอาชีพ</a:t>
            </a:r>
            <a:endParaRPr lang="en-US" sz="36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3" name="วงรี 2">
            <a:extLst>
              <a:ext uri="{FF2B5EF4-FFF2-40B4-BE49-F238E27FC236}">
                <a16:creationId xmlns:a16="http://schemas.microsoft.com/office/drawing/2014/main" id="{A310FB01-9347-4A5F-96AC-ED3EF824C153}"/>
              </a:ext>
            </a:extLst>
          </p:cNvPr>
          <p:cNvSpPr/>
          <p:nvPr/>
        </p:nvSpPr>
        <p:spPr>
          <a:xfrm>
            <a:off x="7676520" y="1000401"/>
            <a:ext cx="3228976" cy="123825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การบริหารจัดการ</a:t>
            </a:r>
            <a:endParaRPr lang="en-US" sz="28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EA4E38D6-8677-4004-99E8-E94C2B965364}"/>
              </a:ext>
            </a:extLst>
          </p:cNvPr>
          <p:cNvSpPr/>
          <p:nvPr/>
        </p:nvSpPr>
        <p:spPr>
          <a:xfrm>
            <a:off x="8697753" y="4094383"/>
            <a:ext cx="3014662" cy="1314452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การผลิต</a:t>
            </a:r>
            <a:endParaRPr lang="en-US" sz="28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5" name="วงรี 4">
            <a:extLst>
              <a:ext uri="{FF2B5EF4-FFF2-40B4-BE49-F238E27FC236}">
                <a16:creationId xmlns:a16="http://schemas.microsoft.com/office/drawing/2014/main" id="{9DAE8D4A-E8A3-450F-86CC-84D743429AAE}"/>
              </a:ext>
            </a:extLst>
          </p:cNvPr>
          <p:cNvSpPr/>
          <p:nvPr/>
        </p:nvSpPr>
        <p:spPr>
          <a:xfrm>
            <a:off x="3892600" y="5609275"/>
            <a:ext cx="2971826" cy="120691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เพิ่มมูลค่าผลิตภัณฑ์</a:t>
            </a:r>
            <a:endParaRPr lang="en-US" sz="28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08B682A0-7155-4026-8E3F-7F64D38A4A02}"/>
              </a:ext>
            </a:extLst>
          </p:cNvPr>
          <p:cNvSpPr/>
          <p:nvPr/>
        </p:nvSpPr>
        <p:spPr>
          <a:xfrm>
            <a:off x="153964" y="3365983"/>
            <a:ext cx="2952750" cy="128587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ช่องทางการตลาด</a:t>
            </a:r>
            <a:endParaRPr lang="en-US" sz="28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7" name="วงรี 6">
            <a:extLst>
              <a:ext uri="{FF2B5EF4-FFF2-40B4-BE49-F238E27FC236}">
                <a16:creationId xmlns:a16="http://schemas.microsoft.com/office/drawing/2014/main" id="{3A19404E-D2BF-4E25-A44F-B0A6FC3C8775}"/>
              </a:ext>
            </a:extLst>
          </p:cNvPr>
          <p:cNvSpPr/>
          <p:nvPr/>
        </p:nvSpPr>
        <p:spPr>
          <a:xfrm>
            <a:off x="2416722" y="755477"/>
            <a:ext cx="3054775" cy="115342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การจัดสรร ผลกำไร</a:t>
            </a:r>
            <a:endParaRPr lang="en-US" sz="2800" b="1" dirty="0">
              <a:solidFill>
                <a:schemeClr val="tx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8" name="ลูกศร: โค้งซ้าย 7">
            <a:extLst>
              <a:ext uri="{FF2B5EF4-FFF2-40B4-BE49-F238E27FC236}">
                <a16:creationId xmlns:a16="http://schemas.microsoft.com/office/drawing/2014/main" id="{0A5753C9-1DAF-41E7-B564-74047C1855FD}"/>
              </a:ext>
            </a:extLst>
          </p:cNvPr>
          <p:cNvSpPr/>
          <p:nvPr/>
        </p:nvSpPr>
        <p:spPr>
          <a:xfrm>
            <a:off x="9360788" y="2412864"/>
            <a:ext cx="628650" cy="1714500"/>
          </a:xfrm>
          <a:prstGeom prst="curvedLef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ลูกศร: โค้งซ้าย 8">
            <a:extLst>
              <a:ext uri="{FF2B5EF4-FFF2-40B4-BE49-F238E27FC236}">
                <a16:creationId xmlns:a16="http://schemas.microsoft.com/office/drawing/2014/main" id="{78907C9A-E036-40EF-B8C2-68022787166C}"/>
              </a:ext>
            </a:extLst>
          </p:cNvPr>
          <p:cNvSpPr/>
          <p:nvPr/>
        </p:nvSpPr>
        <p:spPr>
          <a:xfrm rot="3934551">
            <a:off x="7638669" y="4714574"/>
            <a:ext cx="642623" cy="2264945"/>
          </a:xfrm>
          <a:prstGeom prst="curvedLeftArrow">
            <a:avLst>
              <a:gd name="adj1" fmla="val 25000"/>
              <a:gd name="adj2" fmla="val 50000"/>
              <a:gd name="adj3" fmla="val 38724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ลูกศร: โค้งซ้าย 9">
            <a:extLst>
              <a:ext uri="{FF2B5EF4-FFF2-40B4-BE49-F238E27FC236}">
                <a16:creationId xmlns:a16="http://schemas.microsoft.com/office/drawing/2014/main" id="{D6B4B257-FCF0-48F1-A02E-0B04B363C5D1}"/>
              </a:ext>
            </a:extLst>
          </p:cNvPr>
          <p:cNvSpPr/>
          <p:nvPr/>
        </p:nvSpPr>
        <p:spPr>
          <a:xfrm rot="8677613">
            <a:off x="2944287" y="4484186"/>
            <a:ext cx="559139" cy="1759249"/>
          </a:xfrm>
          <a:prstGeom prst="curvedLef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ลูกศร: โค้งซ้าย 10">
            <a:extLst>
              <a:ext uri="{FF2B5EF4-FFF2-40B4-BE49-F238E27FC236}">
                <a16:creationId xmlns:a16="http://schemas.microsoft.com/office/drawing/2014/main" id="{974B9A54-CADC-4101-8360-D17129C5D67F}"/>
              </a:ext>
            </a:extLst>
          </p:cNvPr>
          <p:cNvSpPr/>
          <p:nvPr/>
        </p:nvSpPr>
        <p:spPr>
          <a:xfrm rot="12644060">
            <a:off x="1902604" y="1504344"/>
            <a:ext cx="576138" cy="1817041"/>
          </a:xfrm>
          <a:prstGeom prst="curvedLef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ลูกศร: โค้งซ้าย 11">
            <a:extLst>
              <a:ext uri="{FF2B5EF4-FFF2-40B4-BE49-F238E27FC236}">
                <a16:creationId xmlns:a16="http://schemas.microsoft.com/office/drawing/2014/main" id="{5626BC7E-2BB9-4B56-AC02-12C18B5AB475}"/>
              </a:ext>
            </a:extLst>
          </p:cNvPr>
          <p:cNvSpPr/>
          <p:nvPr/>
        </p:nvSpPr>
        <p:spPr>
          <a:xfrm rot="16415127">
            <a:off x="6391543" y="-488133"/>
            <a:ext cx="539132" cy="2817551"/>
          </a:xfrm>
          <a:prstGeom prst="curvedLef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ลูกศร: ซ้าย-ขวา 12">
            <a:extLst>
              <a:ext uri="{FF2B5EF4-FFF2-40B4-BE49-F238E27FC236}">
                <a16:creationId xmlns:a16="http://schemas.microsoft.com/office/drawing/2014/main" id="{EA95517F-4491-4E98-B45D-1323AEB11712}"/>
              </a:ext>
            </a:extLst>
          </p:cNvPr>
          <p:cNvSpPr/>
          <p:nvPr/>
        </p:nvSpPr>
        <p:spPr>
          <a:xfrm rot="18328800">
            <a:off x="6995914" y="2324212"/>
            <a:ext cx="1231834" cy="289361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ลูกศร: ซ้าย-ขวา 13">
            <a:extLst>
              <a:ext uri="{FF2B5EF4-FFF2-40B4-BE49-F238E27FC236}">
                <a16:creationId xmlns:a16="http://schemas.microsoft.com/office/drawing/2014/main" id="{20E72C91-E62A-4448-94C5-70A9A6D7F094}"/>
              </a:ext>
            </a:extLst>
          </p:cNvPr>
          <p:cNvSpPr/>
          <p:nvPr/>
        </p:nvSpPr>
        <p:spPr>
          <a:xfrm rot="12562497">
            <a:off x="7589072" y="4007492"/>
            <a:ext cx="1383952" cy="269951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ลูกศร: ซ้าย-ขวา 14">
            <a:extLst>
              <a:ext uri="{FF2B5EF4-FFF2-40B4-BE49-F238E27FC236}">
                <a16:creationId xmlns:a16="http://schemas.microsoft.com/office/drawing/2014/main" id="{34FA7BBD-53C4-4FED-9545-65BB9DB99117}"/>
              </a:ext>
            </a:extLst>
          </p:cNvPr>
          <p:cNvSpPr/>
          <p:nvPr/>
        </p:nvSpPr>
        <p:spPr>
          <a:xfrm rot="12562497">
            <a:off x="4317913" y="2122736"/>
            <a:ext cx="1259446" cy="23690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ลูกศร: ซ้าย-ขวา 15">
            <a:extLst>
              <a:ext uri="{FF2B5EF4-FFF2-40B4-BE49-F238E27FC236}">
                <a16:creationId xmlns:a16="http://schemas.microsoft.com/office/drawing/2014/main" id="{6174BEC9-E895-4A7B-8B32-46B57DA35D43}"/>
              </a:ext>
            </a:extLst>
          </p:cNvPr>
          <p:cNvSpPr/>
          <p:nvPr/>
        </p:nvSpPr>
        <p:spPr>
          <a:xfrm rot="5812701">
            <a:off x="5303632" y="5100297"/>
            <a:ext cx="780027" cy="265844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ลูกศร: ซ้าย-ขวา 16">
            <a:extLst>
              <a:ext uri="{FF2B5EF4-FFF2-40B4-BE49-F238E27FC236}">
                <a16:creationId xmlns:a16="http://schemas.microsoft.com/office/drawing/2014/main" id="{C7F8C358-1878-4D52-901F-F94F0D4DAA32}"/>
              </a:ext>
            </a:extLst>
          </p:cNvPr>
          <p:cNvSpPr/>
          <p:nvPr/>
        </p:nvSpPr>
        <p:spPr>
          <a:xfrm rot="9748752">
            <a:off x="3097915" y="3684028"/>
            <a:ext cx="1259446" cy="23690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25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คำบรรยายภาพ: ลูกศรขวา 1">
            <a:extLst>
              <a:ext uri="{FF2B5EF4-FFF2-40B4-BE49-F238E27FC236}">
                <a16:creationId xmlns:a16="http://schemas.microsoft.com/office/drawing/2014/main" id="{2BC2FFF8-E67B-4176-9094-7410890B4D04}"/>
              </a:ext>
            </a:extLst>
          </p:cNvPr>
          <p:cNvSpPr/>
          <p:nvPr/>
        </p:nvSpPr>
        <p:spPr>
          <a:xfrm>
            <a:off x="2876550" y="1328737"/>
            <a:ext cx="3419475" cy="4295776"/>
          </a:xfrm>
          <a:prstGeom prst="rightArrow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ปัจจัยความสำเร็จ</a:t>
            </a:r>
            <a:endParaRPr lang="en-US" sz="36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140E1395-FBF7-4CF3-94FE-4636A986D388}"/>
              </a:ext>
            </a:extLst>
          </p:cNvPr>
          <p:cNvSpPr txBox="1"/>
          <p:nvPr/>
        </p:nvSpPr>
        <p:spPr>
          <a:xfrm>
            <a:off x="6848476" y="1496618"/>
            <a:ext cx="3867152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สมาชิก</a:t>
            </a:r>
            <a:endParaRPr lang="en-US" sz="28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8E3ED3A9-8BFB-463C-99C1-1C9C3B1286D3}"/>
              </a:ext>
            </a:extLst>
          </p:cNvPr>
          <p:cNvSpPr txBox="1"/>
          <p:nvPr/>
        </p:nvSpPr>
        <p:spPr>
          <a:xfrm>
            <a:off x="6848476" y="654052"/>
            <a:ext cx="3867152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ผู้นำ</a:t>
            </a:r>
            <a:endParaRPr lang="en-US" sz="28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E6AF71E5-8DE9-423E-97E5-91458283EE31}"/>
              </a:ext>
            </a:extLst>
          </p:cNvPr>
          <p:cNvSpPr txBox="1"/>
          <p:nvPr/>
        </p:nvSpPr>
        <p:spPr>
          <a:xfrm>
            <a:off x="6848476" y="2307078"/>
            <a:ext cx="386715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0000FF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วัตถุประสงค์กลุ่ม</a:t>
            </a:r>
            <a:endParaRPr lang="en-US" sz="2800" b="1" dirty="0">
              <a:solidFill>
                <a:srgbClr val="0000FF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84DC0F2C-2CD1-4323-BC81-EA614CFBF578}"/>
              </a:ext>
            </a:extLst>
          </p:cNvPr>
          <p:cNvSpPr txBox="1"/>
          <p:nvPr/>
        </p:nvSpPr>
        <p:spPr>
          <a:xfrm>
            <a:off x="6848476" y="3166090"/>
            <a:ext cx="386715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0000FF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บริการจัดการกลุ่ม</a:t>
            </a:r>
            <a:endParaRPr lang="en-US" sz="2800" b="1" dirty="0">
              <a:solidFill>
                <a:srgbClr val="0000FF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9B5B1106-35E6-4F4B-BCF5-7DCF823555D8}"/>
              </a:ext>
            </a:extLst>
          </p:cNvPr>
          <p:cNvSpPr txBox="1"/>
          <p:nvPr/>
        </p:nvSpPr>
        <p:spPr>
          <a:xfrm>
            <a:off x="6848476" y="4017743"/>
            <a:ext cx="386715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33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การสื่อสารภายในกลุ่ม</a:t>
            </a:r>
            <a:endParaRPr lang="en-US" sz="2800" b="1" dirty="0">
              <a:solidFill>
                <a:srgbClr val="FF330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8A6375B1-D272-46E0-AFEF-BF5F520022FF}"/>
              </a:ext>
            </a:extLst>
          </p:cNvPr>
          <p:cNvSpPr txBox="1"/>
          <p:nvPr/>
        </p:nvSpPr>
        <p:spPr>
          <a:xfrm>
            <a:off x="6848476" y="5576888"/>
            <a:ext cx="3867152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เงินทุนของกลุ่ม</a:t>
            </a:r>
            <a:endParaRPr lang="en-US" sz="28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672FAEAF-104A-4CBD-8C85-C6AD001DD33F}"/>
              </a:ext>
            </a:extLst>
          </p:cNvPr>
          <p:cNvSpPr txBox="1"/>
          <p:nvPr/>
        </p:nvSpPr>
        <p:spPr>
          <a:xfrm>
            <a:off x="6848476" y="4807126"/>
            <a:ext cx="3867152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การผลิต ผลงานของกลุ่ม</a:t>
            </a:r>
            <a:endParaRPr lang="en-US" sz="28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2" name="รูปหกเหลี่ยม 11">
            <a:extLst>
              <a:ext uri="{FF2B5EF4-FFF2-40B4-BE49-F238E27FC236}">
                <a16:creationId xmlns:a16="http://schemas.microsoft.com/office/drawing/2014/main" id="{BFAA1A33-CCE0-4B7B-9BD4-F75F6AE02446}"/>
              </a:ext>
            </a:extLst>
          </p:cNvPr>
          <p:cNvSpPr/>
          <p:nvPr/>
        </p:nvSpPr>
        <p:spPr>
          <a:xfrm>
            <a:off x="6286500" y="654052"/>
            <a:ext cx="561976" cy="514133"/>
          </a:xfrm>
          <a:prstGeom prst="hexagon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๑</a:t>
            </a:r>
            <a:endParaRPr lang="en-US" sz="24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3" name="รูปหกเหลี่ยม 12">
            <a:extLst>
              <a:ext uri="{FF2B5EF4-FFF2-40B4-BE49-F238E27FC236}">
                <a16:creationId xmlns:a16="http://schemas.microsoft.com/office/drawing/2014/main" id="{7FAA120B-A46C-4C29-9BA4-B11F798F64C9}"/>
              </a:ext>
            </a:extLst>
          </p:cNvPr>
          <p:cNvSpPr/>
          <p:nvPr/>
        </p:nvSpPr>
        <p:spPr>
          <a:xfrm>
            <a:off x="6286500" y="1455425"/>
            <a:ext cx="561976" cy="514133"/>
          </a:xfrm>
          <a:prstGeom prst="hexagon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๒</a:t>
            </a:r>
            <a:endParaRPr lang="en-US" sz="24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4" name="รูปหกเหลี่ยม 13">
            <a:extLst>
              <a:ext uri="{FF2B5EF4-FFF2-40B4-BE49-F238E27FC236}">
                <a16:creationId xmlns:a16="http://schemas.microsoft.com/office/drawing/2014/main" id="{D1B38308-5765-46C6-813B-885C845B9CEC}"/>
              </a:ext>
            </a:extLst>
          </p:cNvPr>
          <p:cNvSpPr/>
          <p:nvPr/>
        </p:nvSpPr>
        <p:spPr>
          <a:xfrm>
            <a:off x="6286500" y="2305350"/>
            <a:ext cx="561976" cy="514133"/>
          </a:xfrm>
          <a:prstGeom prst="hexagon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๓</a:t>
            </a:r>
            <a:endParaRPr lang="en-US" sz="24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5" name="รูปหกเหลี่ยม 14">
            <a:extLst>
              <a:ext uri="{FF2B5EF4-FFF2-40B4-BE49-F238E27FC236}">
                <a16:creationId xmlns:a16="http://schemas.microsoft.com/office/drawing/2014/main" id="{150633FE-3E20-470F-B7BC-16A7798490F9}"/>
              </a:ext>
            </a:extLst>
          </p:cNvPr>
          <p:cNvSpPr/>
          <p:nvPr/>
        </p:nvSpPr>
        <p:spPr>
          <a:xfrm>
            <a:off x="6286500" y="3143361"/>
            <a:ext cx="561976" cy="514133"/>
          </a:xfrm>
          <a:prstGeom prst="hexagon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๔</a:t>
            </a:r>
            <a:endParaRPr lang="en-US" sz="24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6" name="รูปหกเหลี่ยม 15">
            <a:extLst>
              <a:ext uri="{FF2B5EF4-FFF2-40B4-BE49-F238E27FC236}">
                <a16:creationId xmlns:a16="http://schemas.microsoft.com/office/drawing/2014/main" id="{B300CBF1-EEF5-4D3A-B228-1B8D9672D712}"/>
              </a:ext>
            </a:extLst>
          </p:cNvPr>
          <p:cNvSpPr/>
          <p:nvPr/>
        </p:nvSpPr>
        <p:spPr>
          <a:xfrm>
            <a:off x="6286500" y="4018727"/>
            <a:ext cx="561976" cy="514133"/>
          </a:xfrm>
          <a:prstGeom prst="hexagon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๕</a:t>
            </a:r>
            <a:endParaRPr lang="en-US" sz="24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7" name="รูปหกเหลี่ยม 16">
            <a:extLst>
              <a:ext uri="{FF2B5EF4-FFF2-40B4-BE49-F238E27FC236}">
                <a16:creationId xmlns:a16="http://schemas.microsoft.com/office/drawing/2014/main" id="{09A90D12-C245-4E0C-B41A-136CC482B135}"/>
              </a:ext>
            </a:extLst>
          </p:cNvPr>
          <p:cNvSpPr/>
          <p:nvPr/>
        </p:nvSpPr>
        <p:spPr>
          <a:xfrm>
            <a:off x="6286500" y="4779402"/>
            <a:ext cx="561976" cy="514133"/>
          </a:xfrm>
          <a:prstGeom prst="hexagon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๖</a:t>
            </a:r>
            <a:endParaRPr lang="en-US" sz="24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8" name="รูปหกเหลี่ยม 17">
            <a:extLst>
              <a:ext uri="{FF2B5EF4-FFF2-40B4-BE49-F238E27FC236}">
                <a16:creationId xmlns:a16="http://schemas.microsoft.com/office/drawing/2014/main" id="{C9394A88-D7A6-433A-8D16-66DCAD636EB1}"/>
              </a:ext>
            </a:extLst>
          </p:cNvPr>
          <p:cNvSpPr/>
          <p:nvPr/>
        </p:nvSpPr>
        <p:spPr>
          <a:xfrm>
            <a:off x="6286500" y="5589456"/>
            <a:ext cx="561976" cy="514133"/>
          </a:xfrm>
          <a:prstGeom prst="hexagon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๗</a:t>
            </a:r>
            <a:endParaRPr lang="en-US" sz="24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pic>
        <p:nvPicPr>
          <p:cNvPr id="2050" name="Picture 2" descr="นักเรียนหญิงได้รับรางวัลชนะเลิศในงานโรงเรียน eps | UIDownload">
            <a:extLst>
              <a:ext uri="{FF2B5EF4-FFF2-40B4-BE49-F238E27FC236}">
                <a16:creationId xmlns:a16="http://schemas.microsoft.com/office/drawing/2014/main" id="{30D3AC81-73C2-48B2-8B2A-87BA946F5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76" y="4416114"/>
            <a:ext cx="2321547" cy="2321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เวกเตอร์พื้นหลังคาสิโนชนะรางวัลใหญ่  eps">
            <a:extLst>
              <a:ext uri="{FF2B5EF4-FFF2-40B4-BE49-F238E27FC236}">
                <a16:creationId xmlns:a16="http://schemas.microsoft.com/office/drawing/2014/main" id="{E8F1C805-7388-4C41-A36E-D273327A0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00" y="-107619"/>
            <a:ext cx="1896706" cy="2412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การออกแบบชุดรูปแบบความสำเร็จผู้ชายทำงานตกแต่งรางวัลความสำเร็จ eps ai">
            <a:extLst>
              <a:ext uri="{FF2B5EF4-FFF2-40B4-BE49-F238E27FC236}">
                <a16:creationId xmlns:a16="http://schemas.microsoft.com/office/drawing/2014/main" id="{E1E85E4A-A5CD-412D-A0A1-217254B64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53" y="2281229"/>
            <a:ext cx="1985965" cy="2238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818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1E80683D-5A18-4660-BDD3-B7399B6C4EE4}"/>
              </a:ext>
            </a:extLst>
          </p:cNvPr>
          <p:cNvSpPr txBox="1"/>
          <p:nvPr/>
        </p:nvSpPr>
        <p:spPr>
          <a:xfrm>
            <a:off x="5669280" y="751840"/>
            <a:ext cx="63601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h-TH" sz="8000" b="1" dirty="0">
              <a:solidFill>
                <a:srgbClr val="7030A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ctr"/>
            <a:r>
              <a:rPr lang="th-TH" sz="8000" b="1" dirty="0">
                <a:solidFill>
                  <a:srgbClr val="7030A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ข้อคิดเห็น </a:t>
            </a:r>
            <a:r>
              <a:rPr lang="th-TH" sz="8000" b="1" dirty="0">
                <a:solidFill>
                  <a:srgbClr val="FF00FF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ข้อเสนอแนะ</a:t>
            </a:r>
            <a:endParaRPr lang="en-US" sz="8000" b="1" dirty="0">
              <a:solidFill>
                <a:srgbClr val="FF00FF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pic>
        <p:nvPicPr>
          <p:cNvPr id="7170" name="Picture 2" descr="22 มกราคม วันเริ่มใช้คำว่า “สวัสดี” วันแรก | MODIFY: Technology News">
            <a:extLst>
              <a:ext uri="{FF2B5EF4-FFF2-40B4-BE49-F238E27FC236}">
                <a16:creationId xmlns:a16="http://schemas.microsoft.com/office/drawing/2014/main" id="{DFAB4F68-7178-41CD-9D08-2190E6180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2" y="519939"/>
            <a:ext cx="5735318" cy="581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34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ดาว: 6 แฉก 9">
            <a:extLst>
              <a:ext uri="{FF2B5EF4-FFF2-40B4-BE49-F238E27FC236}">
                <a16:creationId xmlns:a16="http://schemas.microsoft.com/office/drawing/2014/main" id="{D424402D-EC32-4CF1-8F65-B2BE89F38CE3}"/>
              </a:ext>
            </a:extLst>
          </p:cNvPr>
          <p:cNvSpPr/>
          <p:nvPr/>
        </p:nvSpPr>
        <p:spPr>
          <a:xfrm>
            <a:off x="213360" y="3109294"/>
            <a:ext cx="11541760" cy="213416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F7DE9B63-9702-4BC0-8681-5035DF9A0CD0}"/>
              </a:ext>
            </a:extLst>
          </p:cNvPr>
          <p:cNvSpPr txBox="1"/>
          <p:nvPr/>
        </p:nvSpPr>
        <p:spPr>
          <a:xfrm>
            <a:off x="2499360" y="517624"/>
            <a:ext cx="9169400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ศูนย์เรียนรู้ชุมชนเป็นศูนย์กลางรวบรวมข้อมูลข่าวสารความรู้ของชุมชน</a:t>
            </a:r>
          </a:p>
          <a:p>
            <a:pPr algn="ctr"/>
            <a:r>
              <a:rPr lang="th-TH" sz="24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ที่จะนำไปสู่การส่งเสริมกระบวนการเรียนรู้สาหรับประชาชนในชุมชน</a:t>
            </a:r>
            <a:endParaRPr lang="en-US" sz="24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A41A797E-A558-46A0-B24E-03CEE2AACC1C}"/>
              </a:ext>
            </a:extLst>
          </p:cNvPr>
          <p:cNvSpPr txBox="1"/>
          <p:nvPr/>
        </p:nvSpPr>
        <p:spPr>
          <a:xfrm>
            <a:off x="2895600" y="1721231"/>
            <a:ext cx="885952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ไม่ใช่ศูนย์ฝึกอบรมประจำหมู่บ้านที่รอรับการนัดหมาย</a:t>
            </a:r>
          </a:p>
          <a:p>
            <a:pPr algn="ctr"/>
            <a:r>
              <a:rPr lang="th-TH" sz="24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     จากวิทยากรภายนอก แต่จะเป็นสถานที่ที่จะสร้างความผูกพัน</a:t>
            </a:r>
          </a:p>
          <a:p>
            <a:pPr algn="ctr"/>
            <a:r>
              <a:rPr lang="th-TH" sz="24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ระหว่างคนในชุมชนกับเรื่องราวของเขาเองเป็นสำคัญ</a:t>
            </a:r>
            <a:endParaRPr lang="en-US" sz="24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FF8A5821-F7D8-4BCB-9979-4CF221A7CF1F}"/>
              </a:ext>
            </a:extLst>
          </p:cNvPr>
          <p:cNvSpPr txBox="1"/>
          <p:nvPr/>
        </p:nvSpPr>
        <p:spPr>
          <a:xfrm>
            <a:off x="848360" y="5356108"/>
            <a:ext cx="10820400" cy="1323439"/>
          </a:xfrm>
          <a:prstGeom prst="rect">
            <a:avLst/>
          </a:prstGeom>
          <a:solidFill>
            <a:srgbClr val="FBF9A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r>
              <a:rPr lang="th-TH" sz="20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๑. เป็นแหล่งเรียนรู้ทุกด้านทุกรูปแบบไม่เน้นการเรียนการสอนในห้องเรียน</a:t>
            </a:r>
          </a:p>
          <a:p>
            <a:r>
              <a:rPr lang="th-TH" sz="20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๒. เป็นศูนย์กลางที่ประชาชนทุกคนสามารถเข้ามาเรียนรู้ค้นคว้าหาความรู้แลกเปลี่ยนความรู้และประสบการณ์ </a:t>
            </a:r>
          </a:p>
          <a:p>
            <a:r>
              <a:rPr lang="th-TH" sz="20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๓. เป็นแหล่งพบปะ สังสรรค์เพื่อสร้างความเข้าใจ ความร่วมมือในการพัฒนาตนเองและชุมชน</a:t>
            </a:r>
          </a:p>
          <a:p>
            <a:r>
              <a:rPr lang="th-TH" sz="20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๔. เป็นศูนย์กลางการเรียนรู้ตลอดชีวิตของประชาชน โดยประชาชนและเพื่อประชาชน</a:t>
            </a:r>
            <a:endParaRPr lang="en-US" sz="20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4443F4D5-A2C3-4F4D-A2F1-6374B1FD6CBB}"/>
              </a:ext>
            </a:extLst>
          </p:cNvPr>
          <p:cNvSpPr txBox="1"/>
          <p:nvPr/>
        </p:nvSpPr>
        <p:spPr>
          <a:xfrm>
            <a:off x="4202430" y="3617784"/>
            <a:ext cx="35636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หลักการ</a:t>
            </a:r>
          </a:p>
          <a:p>
            <a:pPr algn="ctr"/>
            <a:r>
              <a:rPr lang="th-TH" sz="28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ศูนย์เรียนรู้ชุมชน</a:t>
            </a:r>
          </a:p>
        </p:txBody>
      </p:sp>
      <p:sp>
        <p:nvSpPr>
          <p:cNvPr id="11" name="ลูกศร: ขวา 10">
            <a:extLst>
              <a:ext uri="{FF2B5EF4-FFF2-40B4-BE49-F238E27FC236}">
                <a16:creationId xmlns:a16="http://schemas.microsoft.com/office/drawing/2014/main" id="{0F639656-11B5-4378-81A0-639FDB19F102}"/>
              </a:ext>
            </a:extLst>
          </p:cNvPr>
          <p:cNvSpPr/>
          <p:nvPr/>
        </p:nvSpPr>
        <p:spPr>
          <a:xfrm>
            <a:off x="467360" y="347155"/>
            <a:ext cx="2032000" cy="1111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ความหมาย</a:t>
            </a:r>
            <a:endParaRPr lang="en-US" sz="28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2" name="ลูกศร: รูปห้าเหลี่ยม 11">
            <a:extLst>
              <a:ext uri="{FF2B5EF4-FFF2-40B4-BE49-F238E27FC236}">
                <a16:creationId xmlns:a16="http://schemas.microsoft.com/office/drawing/2014/main" id="{D7576647-487F-4AE3-A4AE-A6CBA10F50F0}"/>
              </a:ext>
            </a:extLst>
          </p:cNvPr>
          <p:cNvSpPr/>
          <p:nvPr/>
        </p:nvSpPr>
        <p:spPr>
          <a:xfrm>
            <a:off x="467360" y="1786161"/>
            <a:ext cx="2428240" cy="107047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ความคาดหวัง</a:t>
            </a:r>
            <a:endParaRPr lang="en-US" sz="28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5503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86F954CC-5FFF-44BB-882E-181F773CE493}"/>
              </a:ext>
            </a:extLst>
          </p:cNvPr>
          <p:cNvSpPr txBox="1"/>
          <p:nvPr/>
        </p:nvSpPr>
        <p:spPr>
          <a:xfrm>
            <a:off x="1803400" y="4590387"/>
            <a:ext cx="94742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F00FF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2. ส่งเสริมและสนับสนุนให้เกิดการพัฒนา แลกเปลี่ยน</a:t>
            </a:r>
          </a:p>
          <a:p>
            <a:pPr algn="ctr"/>
            <a:r>
              <a:rPr lang="th-TH" sz="3200" b="1" dirty="0">
                <a:solidFill>
                  <a:srgbClr val="FF00FF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และเผยแพร่องค์ความรู้ ในการแก้ไขปัญหายาเสพติด</a:t>
            </a:r>
            <a:endParaRPr lang="en-US" sz="3200" b="1" dirty="0">
              <a:solidFill>
                <a:srgbClr val="FF00FF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0C1E723E-4DC1-4DA0-B581-3F0440C0C293}"/>
              </a:ext>
            </a:extLst>
          </p:cNvPr>
          <p:cNvSpPr txBox="1"/>
          <p:nvPr/>
        </p:nvSpPr>
        <p:spPr>
          <a:xfrm>
            <a:off x="2413000" y="973463"/>
            <a:ext cx="8097520" cy="1446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วัตถุประสงค์</a:t>
            </a:r>
          </a:p>
          <a:p>
            <a:pPr algn="ctr"/>
            <a:r>
              <a:rPr lang="th-TH" sz="4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ศูนย์เรียนรู้กองทุนแม่ของแผ่นดิน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8A2367A9-D327-428E-B8FE-4F542C6502A7}"/>
              </a:ext>
            </a:extLst>
          </p:cNvPr>
          <p:cNvSpPr txBox="1"/>
          <p:nvPr/>
        </p:nvSpPr>
        <p:spPr>
          <a:xfrm>
            <a:off x="254000" y="2966591"/>
            <a:ext cx="113792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th-TH" sz="3200" b="1" dirty="0">
                <a:solidFill>
                  <a:srgbClr val="C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เสริมสร้างให้เกิดศูนย์การเรียนรู้ด้านการแก้ไขปัญหายาเสพติดในพื้นที่ เพื่อเป็นตัวอย่างการถ่ายทอดความรู้ประสบการณ์แก่พื้นที่อื่น ๆ</a:t>
            </a:r>
          </a:p>
        </p:txBody>
      </p:sp>
    </p:spTree>
    <p:extLst>
      <p:ext uri="{BB962C8B-B14F-4D97-AF65-F5344CB8AC3E}">
        <p14:creationId xmlns:p14="http://schemas.microsoft.com/office/powerpoint/2010/main" val="899423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7319C0FB-657F-4E20-B291-61A73C8DA211}"/>
              </a:ext>
            </a:extLst>
          </p:cNvPr>
          <p:cNvSpPr txBox="1"/>
          <p:nvPr/>
        </p:nvSpPr>
        <p:spPr>
          <a:xfrm>
            <a:off x="497838" y="1959241"/>
            <a:ext cx="3576321" cy="2246769"/>
          </a:xfrm>
          <a:prstGeom prst="rect">
            <a:avLst/>
          </a:prstGeom>
          <a:solidFill>
            <a:srgbClr val="55D4E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algn="ctr"/>
            <a:endParaRPr lang="th-TH" sz="28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ctr"/>
            <a:r>
              <a:rPr lang="th-TH" sz="28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ขั้นตอน</a:t>
            </a:r>
          </a:p>
          <a:p>
            <a:pPr algn="ctr"/>
            <a:r>
              <a:rPr lang="th-TH" sz="28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การดำเนินงาน</a:t>
            </a:r>
          </a:p>
          <a:p>
            <a:pPr algn="ctr"/>
            <a:r>
              <a:rPr lang="th-TH" sz="28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ศูนย์เรียนรู้</a:t>
            </a:r>
          </a:p>
          <a:p>
            <a:pPr algn="ctr"/>
            <a:r>
              <a:rPr lang="th-TH" sz="28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กองทุนแม่ของแผ่นดิน </a:t>
            </a:r>
            <a:endParaRPr lang="en-US" sz="28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270C0D75-770A-4D39-A88A-FD3622B2B04D}"/>
              </a:ext>
            </a:extLst>
          </p:cNvPr>
          <p:cNvSpPr txBox="1"/>
          <p:nvPr/>
        </p:nvSpPr>
        <p:spPr>
          <a:xfrm>
            <a:off x="4521200" y="882815"/>
            <a:ext cx="3129280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1.  การประชาคมเผยแพร่ </a:t>
            </a:r>
            <a:endParaRPr lang="en-US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9B861DB3-B2E3-4F59-86E6-C8966C936F3D}"/>
              </a:ext>
            </a:extLst>
          </p:cNvPr>
          <p:cNvSpPr txBox="1"/>
          <p:nvPr/>
        </p:nvSpPr>
        <p:spPr>
          <a:xfrm>
            <a:off x="5041900" y="1420804"/>
            <a:ext cx="395224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2. คัดเลือกหมู่บ้านกองทุนแม่ของแผ่นดิน </a:t>
            </a:r>
            <a:endParaRPr lang="en-US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A199F665-1D8F-4BC7-8577-8E3C1495DB3D}"/>
              </a:ext>
            </a:extLst>
          </p:cNvPr>
          <p:cNvSpPr txBox="1"/>
          <p:nvPr/>
        </p:nvSpPr>
        <p:spPr>
          <a:xfrm>
            <a:off x="5300980" y="2097804"/>
            <a:ext cx="306578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3. สร้างความรู้ความเข้าใจ </a:t>
            </a:r>
            <a:endParaRPr lang="en-US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D41BD962-4E3B-47B3-ABB0-66BD5C4C22AD}"/>
              </a:ext>
            </a:extLst>
          </p:cNvPr>
          <p:cNvSpPr txBox="1"/>
          <p:nvPr/>
        </p:nvSpPr>
        <p:spPr>
          <a:xfrm>
            <a:off x="5679441" y="2713294"/>
            <a:ext cx="47752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4. คัดเลือกคณะกรรมการศูนย์เรียนรู้และที่ปรึกษา</a:t>
            </a:r>
            <a:endParaRPr lang="en-US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0A35CC01-5BC0-4C83-9CF7-F47421FF0723}"/>
              </a:ext>
            </a:extLst>
          </p:cNvPr>
          <p:cNvSpPr txBox="1"/>
          <p:nvPr/>
        </p:nvSpPr>
        <p:spPr>
          <a:xfrm>
            <a:off x="6096000" y="3382533"/>
            <a:ext cx="467360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5. วางแผนการดำเนินงาน จัดหางบประมาณ </a:t>
            </a:r>
            <a:endParaRPr lang="en-US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178E0A95-D483-4A78-BBC6-31B35C6753F2}"/>
              </a:ext>
            </a:extLst>
          </p:cNvPr>
          <p:cNvSpPr txBox="1"/>
          <p:nvPr/>
        </p:nvSpPr>
        <p:spPr>
          <a:xfrm>
            <a:off x="6343651" y="4150275"/>
            <a:ext cx="492378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6. จัดทำระเบียบศูนย์เรียนรู้กองทุนแม่ของแผ่นดิน</a:t>
            </a:r>
            <a:endParaRPr lang="en-US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2B520DFD-32EE-494C-966D-E3E7CB089717}"/>
              </a:ext>
            </a:extLst>
          </p:cNvPr>
          <p:cNvSpPr txBox="1"/>
          <p:nvPr/>
        </p:nvSpPr>
        <p:spPr>
          <a:xfrm>
            <a:off x="6934201" y="4997321"/>
            <a:ext cx="352044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7. ปรับปรุงอาคารสถานที่ </a:t>
            </a:r>
            <a:endParaRPr lang="en-US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7026CD7B-797E-47D6-9E93-194C8A4BA046}"/>
              </a:ext>
            </a:extLst>
          </p:cNvPr>
          <p:cNvSpPr txBox="1"/>
          <p:nvPr/>
        </p:nvSpPr>
        <p:spPr>
          <a:xfrm>
            <a:off x="7254238" y="5659701"/>
            <a:ext cx="400304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8. สรุปข้อมูลทั่วไปของหมู่บ้าน/ชุมชน </a:t>
            </a:r>
            <a:endParaRPr lang="en-US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cxnSp>
        <p:nvCxnSpPr>
          <p:cNvPr id="39" name="ตัวเชื่อมต่อ: หักมุม 38">
            <a:extLst>
              <a:ext uri="{FF2B5EF4-FFF2-40B4-BE49-F238E27FC236}">
                <a16:creationId xmlns:a16="http://schemas.microsoft.com/office/drawing/2014/main" id="{80E2C9C7-3027-49E4-86CA-8DBD2F05F783}"/>
              </a:ext>
            </a:extLst>
          </p:cNvPr>
          <p:cNvCxnSpPr>
            <a:cxnSpLocks/>
          </p:cNvCxnSpPr>
          <p:nvPr/>
        </p:nvCxnSpPr>
        <p:spPr>
          <a:xfrm>
            <a:off x="3759200" y="882815"/>
            <a:ext cx="670560" cy="244945"/>
          </a:xfrm>
          <a:prstGeom prst="bentConnector3">
            <a:avLst>
              <a:gd name="adj1" fmla="val 45455"/>
            </a:avLst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ตัวเชื่อมต่อ: หักมุม 40">
            <a:extLst>
              <a:ext uri="{FF2B5EF4-FFF2-40B4-BE49-F238E27FC236}">
                <a16:creationId xmlns:a16="http://schemas.microsoft.com/office/drawing/2014/main" id="{69D23914-C7E2-4A2D-86C5-F7725907CF92}"/>
              </a:ext>
            </a:extLst>
          </p:cNvPr>
          <p:cNvCxnSpPr>
            <a:cxnSpLocks/>
          </p:cNvCxnSpPr>
          <p:nvPr/>
        </p:nvCxnSpPr>
        <p:spPr>
          <a:xfrm>
            <a:off x="4371340" y="1489653"/>
            <a:ext cx="670560" cy="244945"/>
          </a:xfrm>
          <a:prstGeom prst="bentConnector3">
            <a:avLst/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ตัวเชื่อมต่อ: หักมุม 42">
            <a:extLst>
              <a:ext uri="{FF2B5EF4-FFF2-40B4-BE49-F238E27FC236}">
                <a16:creationId xmlns:a16="http://schemas.microsoft.com/office/drawing/2014/main" id="{2FF24A57-0FF4-40CC-B5E9-8B5500DA8703}"/>
              </a:ext>
            </a:extLst>
          </p:cNvPr>
          <p:cNvCxnSpPr>
            <a:cxnSpLocks/>
          </p:cNvCxnSpPr>
          <p:nvPr/>
        </p:nvCxnSpPr>
        <p:spPr>
          <a:xfrm>
            <a:off x="4541520" y="2096491"/>
            <a:ext cx="670560" cy="244945"/>
          </a:xfrm>
          <a:prstGeom prst="bentConnector3">
            <a:avLst/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ตัวเชื่อมต่อ: หักมุม 43">
            <a:extLst>
              <a:ext uri="{FF2B5EF4-FFF2-40B4-BE49-F238E27FC236}">
                <a16:creationId xmlns:a16="http://schemas.microsoft.com/office/drawing/2014/main" id="{02BEDA8B-9C30-4941-B70A-F7E44A3DFCE7}"/>
              </a:ext>
            </a:extLst>
          </p:cNvPr>
          <p:cNvCxnSpPr>
            <a:cxnSpLocks/>
          </p:cNvCxnSpPr>
          <p:nvPr/>
        </p:nvCxnSpPr>
        <p:spPr>
          <a:xfrm>
            <a:off x="4965700" y="2703329"/>
            <a:ext cx="670560" cy="244945"/>
          </a:xfrm>
          <a:prstGeom prst="bentConnector3">
            <a:avLst/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ตัวเชื่อมต่อ: หักมุม 44">
            <a:extLst>
              <a:ext uri="{FF2B5EF4-FFF2-40B4-BE49-F238E27FC236}">
                <a16:creationId xmlns:a16="http://schemas.microsoft.com/office/drawing/2014/main" id="{4E07B50E-4491-4315-8ED7-59A169486F53}"/>
              </a:ext>
            </a:extLst>
          </p:cNvPr>
          <p:cNvCxnSpPr>
            <a:cxnSpLocks/>
          </p:cNvCxnSpPr>
          <p:nvPr/>
        </p:nvCxnSpPr>
        <p:spPr>
          <a:xfrm>
            <a:off x="5415280" y="3335933"/>
            <a:ext cx="670560" cy="244945"/>
          </a:xfrm>
          <a:prstGeom prst="bentConnector3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ตัวเชื่อมต่อ: หักมุม 45">
            <a:extLst>
              <a:ext uri="{FF2B5EF4-FFF2-40B4-BE49-F238E27FC236}">
                <a16:creationId xmlns:a16="http://schemas.microsoft.com/office/drawing/2014/main" id="{7D783F1A-1431-47B8-8DD1-A1746A64EF3D}"/>
              </a:ext>
            </a:extLst>
          </p:cNvPr>
          <p:cNvCxnSpPr>
            <a:cxnSpLocks/>
          </p:cNvCxnSpPr>
          <p:nvPr/>
        </p:nvCxnSpPr>
        <p:spPr>
          <a:xfrm>
            <a:off x="5636260" y="4094036"/>
            <a:ext cx="670560" cy="244945"/>
          </a:xfrm>
          <a:prstGeom prst="bentConnector3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ตัวเชื่อมต่อ: หักมุม 46">
            <a:extLst>
              <a:ext uri="{FF2B5EF4-FFF2-40B4-BE49-F238E27FC236}">
                <a16:creationId xmlns:a16="http://schemas.microsoft.com/office/drawing/2014/main" id="{1312EB9D-DCDC-4320-B2D8-98E9AAA2384A}"/>
              </a:ext>
            </a:extLst>
          </p:cNvPr>
          <p:cNvCxnSpPr>
            <a:cxnSpLocks/>
          </p:cNvCxnSpPr>
          <p:nvPr/>
        </p:nvCxnSpPr>
        <p:spPr>
          <a:xfrm>
            <a:off x="6239510" y="4954488"/>
            <a:ext cx="670560" cy="244945"/>
          </a:xfrm>
          <a:prstGeom prst="bentConnector3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ตัวเชื่อมต่อ: หักมุม 48">
            <a:extLst>
              <a:ext uri="{FF2B5EF4-FFF2-40B4-BE49-F238E27FC236}">
                <a16:creationId xmlns:a16="http://schemas.microsoft.com/office/drawing/2014/main" id="{E44D1528-3872-4A56-BD94-CFAD4DC4FE9C}"/>
              </a:ext>
            </a:extLst>
          </p:cNvPr>
          <p:cNvCxnSpPr>
            <a:cxnSpLocks/>
          </p:cNvCxnSpPr>
          <p:nvPr/>
        </p:nvCxnSpPr>
        <p:spPr>
          <a:xfrm>
            <a:off x="6598921" y="5634314"/>
            <a:ext cx="670560" cy="244945"/>
          </a:xfrm>
          <a:prstGeom prst="bentConnector3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501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B2C38CA8-BF0B-46DA-808D-674C9DA76E75}"/>
              </a:ext>
            </a:extLst>
          </p:cNvPr>
          <p:cNvSpPr txBox="1"/>
          <p:nvPr/>
        </p:nvSpPr>
        <p:spPr>
          <a:xfrm>
            <a:off x="175260" y="2276261"/>
            <a:ext cx="3576321" cy="2246769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endParaRPr lang="th-TH" sz="28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ctr"/>
            <a:r>
              <a:rPr lang="th-TH" sz="28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ขั้นตอน</a:t>
            </a:r>
          </a:p>
          <a:p>
            <a:pPr algn="ctr"/>
            <a:r>
              <a:rPr lang="th-TH" sz="28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การดำเนินงาน</a:t>
            </a:r>
          </a:p>
          <a:p>
            <a:pPr algn="ctr"/>
            <a:r>
              <a:rPr lang="th-TH" sz="28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ศูนย์เรียนรู้</a:t>
            </a:r>
          </a:p>
          <a:p>
            <a:pPr algn="ctr"/>
            <a:r>
              <a:rPr lang="th-TH" sz="28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กองทุนแม่ของแผ่นดิน </a:t>
            </a:r>
            <a:endParaRPr lang="en-US" sz="28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5DAFA1BD-207E-4D72-A5D6-3ED3C94DA2B6}"/>
              </a:ext>
            </a:extLst>
          </p:cNvPr>
          <p:cNvSpPr txBox="1"/>
          <p:nvPr/>
        </p:nvSpPr>
        <p:spPr>
          <a:xfrm>
            <a:off x="3434078" y="610693"/>
            <a:ext cx="602995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9. สรุปวิธีการและกิจกรรมดาเนินงานกองทุนแม่ของแผ่นดิน</a:t>
            </a:r>
            <a:endParaRPr lang="en-US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C4553225-FCB7-4C2F-9F57-3F14AF5F185A}"/>
              </a:ext>
            </a:extLst>
          </p:cNvPr>
          <p:cNvSpPr txBox="1"/>
          <p:nvPr/>
        </p:nvSpPr>
        <p:spPr>
          <a:xfrm>
            <a:off x="3733803" y="1302662"/>
            <a:ext cx="448056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10. สรุปผลงานในการแก้ไขปัญหายาเสพติด</a:t>
            </a:r>
            <a:endParaRPr lang="en-US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D225E7B8-5312-49C6-8803-7099554A76D3}"/>
              </a:ext>
            </a:extLst>
          </p:cNvPr>
          <p:cNvSpPr txBox="1"/>
          <p:nvPr/>
        </p:nvSpPr>
        <p:spPr>
          <a:xfrm>
            <a:off x="4206957" y="2027194"/>
            <a:ext cx="510032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11. จัดทำและพัฒนาสื่อ ในการถ่ายทอดองค์ความรู้</a:t>
            </a:r>
            <a:endParaRPr lang="en-US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1422CC85-5205-4B7C-98C0-F20C191B6A88}"/>
              </a:ext>
            </a:extLst>
          </p:cNvPr>
          <p:cNvSpPr txBox="1"/>
          <p:nvPr/>
        </p:nvSpPr>
        <p:spPr>
          <a:xfrm>
            <a:off x="4630418" y="2780411"/>
            <a:ext cx="517144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12. บรรจุข้อมูล ข่าวสาร ความรู้สื่อต่าง ๆ ไว้ในอาคาร </a:t>
            </a:r>
            <a:endParaRPr lang="en-US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2D4124AB-3AE6-49F8-8CA6-D10BC015C854}"/>
              </a:ext>
            </a:extLst>
          </p:cNvPr>
          <p:cNvSpPr txBox="1"/>
          <p:nvPr/>
        </p:nvSpPr>
        <p:spPr>
          <a:xfrm>
            <a:off x="5077458" y="3594727"/>
            <a:ext cx="448056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13. พัฒนาวิทยากรผู้ถ่ายทอดองค์ความรู้ </a:t>
            </a:r>
            <a:endParaRPr lang="en-US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6F55D48C-5518-4DAE-A721-AAE6D76FA996}"/>
              </a:ext>
            </a:extLst>
          </p:cNvPr>
          <p:cNvSpPr txBox="1"/>
          <p:nvPr/>
        </p:nvSpPr>
        <p:spPr>
          <a:xfrm>
            <a:off x="5476239" y="5045263"/>
            <a:ext cx="513588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15. การเพิ่มทักษะการบริหารจัดการศูนย์เรียนรู้</a:t>
            </a:r>
            <a:endParaRPr lang="en-US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FC4E8F3E-F377-4C04-AFD0-D37691C7E29F}"/>
              </a:ext>
            </a:extLst>
          </p:cNvPr>
          <p:cNvSpPr txBox="1"/>
          <p:nvPr/>
        </p:nvSpPr>
        <p:spPr>
          <a:xfrm>
            <a:off x="6167120" y="5787162"/>
            <a:ext cx="497332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16. ประชาสัมพันธ์การดำเนินงานผ่านช่องทางต่าง ๆ</a:t>
            </a:r>
            <a:endParaRPr lang="en-US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cxnSp>
        <p:nvCxnSpPr>
          <p:cNvPr id="13" name="ตัวเชื่อมต่อ: หักมุม 12">
            <a:extLst>
              <a:ext uri="{FF2B5EF4-FFF2-40B4-BE49-F238E27FC236}">
                <a16:creationId xmlns:a16="http://schemas.microsoft.com/office/drawing/2014/main" id="{E44181B1-F0B6-499C-8CA2-926455F88901}"/>
              </a:ext>
            </a:extLst>
          </p:cNvPr>
          <p:cNvCxnSpPr>
            <a:cxnSpLocks/>
          </p:cNvCxnSpPr>
          <p:nvPr/>
        </p:nvCxnSpPr>
        <p:spPr>
          <a:xfrm>
            <a:off x="2727963" y="610693"/>
            <a:ext cx="670560" cy="244945"/>
          </a:xfrm>
          <a:prstGeom prst="bentConnector3">
            <a:avLst>
              <a:gd name="adj1" fmla="val 45455"/>
            </a:avLst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: หักมุม 13">
            <a:extLst>
              <a:ext uri="{FF2B5EF4-FFF2-40B4-BE49-F238E27FC236}">
                <a16:creationId xmlns:a16="http://schemas.microsoft.com/office/drawing/2014/main" id="{26F2223E-A3C1-40A8-AED6-7863AACB8E30}"/>
              </a:ext>
            </a:extLst>
          </p:cNvPr>
          <p:cNvCxnSpPr>
            <a:cxnSpLocks/>
          </p:cNvCxnSpPr>
          <p:nvPr/>
        </p:nvCxnSpPr>
        <p:spPr>
          <a:xfrm>
            <a:off x="3063243" y="1273977"/>
            <a:ext cx="670560" cy="244945"/>
          </a:xfrm>
          <a:prstGeom prst="bentConnector3">
            <a:avLst>
              <a:gd name="adj1" fmla="val 45455"/>
            </a:avLst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: หักมุม 14">
            <a:extLst>
              <a:ext uri="{FF2B5EF4-FFF2-40B4-BE49-F238E27FC236}">
                <a16:creationId xmlns:a16="http://schemas.microsoft.com/office/drawing/2014/main" id="{24193FAB-1DFF-4B43-A302-B7532FE4110E}"/>
              </a:ext>
            </a:extLst>
          </p:cNvPr>
          <p:cNvCxnSpPr>
            <a:cxnSpLocks/>
          </p:cNvCxnSpPr>
          <p:nvPr/>
        </p:nvCxnSpPr>
        <p:spPr>
          <a:xfrm>
            <a:off x="5440683" y="5795295"/>
            <a:ext cx="670560" cy="244945"/>
          </a:xfrm>
          <a:prstGeom prst="bentConnector3">
            <a:avLst>
              <a:gd name="adj1" fmla="val 45455"/>
            </a:avLst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: หักมุม 16">
            <a:extLst>
              <a:ext uri="{FF2B5EF4-FFF2-40B4-BE49-F238E27FC236}">
                <a16:creationId xmlns:a16="http://schemas.microsoft.com/office/drawing/2014/main" id="{5AED6EA2-19FE-4EE7-9063-AE7BE50FC266}"/>
              </a:ext>
            </a:extLst>
          </p:cNvPr>
          <p:cNvCxnSpPr>
            <a:cxnSpLocks/>
          </p:cNvCxnSpPr>
          <p:nvPr/>
        </p:nvCxnSpPr>
        <p:spPr>
          <a:xfrm>
            <a:off x="4742178" y="5038968"/>
            <a:ext cx="670560" cy="244945"/>
          </a:xfrm>
          <a:prstGeom prst="bentConnector3">
            <a:avLst>
              <a:gd name="adj1" fmla="val 45455"/>
            </a:avLst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: หักมุม 17">
            <a:extLst>
              <a:ext uri="{FF2B5EF4-FFF2-40B4-BE49-F238E27FC236}">
                <a16:creationId xmlns:a16="http://schemas.microsoft.com/office/drawing/2014/main" id="{ECCEFBCF-A269-4341-BF9F-3DAE584AEB94}"/>
              </a:ext>
            </a:extLst>
          </p:cNvPr>
          <p:cNvCxnSpPr>
            <a:cxnSpLocks/>
          </p:cNvCxnSpPr>
          <p:nvPr/>
        </p:nvCxnSpPr>
        <p:spPr>
          <a:xfrm>
            <a:off x="4158699" y="4300571"/>
            <a:ext cx="670560" cy="244945"/>
          </a:xfrm>
          <a:prstGeom prst="bentConnector3">
            <a:avLst>
              <a:gd name="adj1" fmla="val 45455"/>
            </a:avLst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: หักมุม 18">
            <a:extLst>
              <a:ext uri="{FF2B5EF4-FFF2-40B4-BE49-F238E27FC236}">
                <a16:creationId xmlns:a16="http://schemas.microsoft.com/office/drawing/2014/main" id="{3526834D-6689-474A-BE60-4B1E43AF4E59}"/>
              </a:ext>
            </a:extLst>
          </p:cNvPr>
          <p:cNvCxnSpPr>
            <a:cxnSpLocks/>
          </p:cNvCxnSpPr>
          <p:nvPr/>
        </p:nvCxnSpPr>
        <p:spPr>
          <a:xfrm>
            <a:off x="4373876" y="3576189"/>
            <a:ext cx="670560" cy="244945"/>
          </a:xfrm>
          <a:prstGeom prst="bentConnector3">
            <a:avLst>
              <a:gd name="adj1" fmla="val 45455"/>
            </a:avLst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: หักมุม 19">
            <a:extLst>
              <a:ext uri="{FF2B5EF4-FFF2-40B4-BE49-F238E27FC236}">
                <a16:creationId xmlns:a16="http://schemas.microsoft.com/office/drawing/2014/main" id="{002C1810-6AC6-4820-BF1F-2185A8D15E01}"/>
              </a:ext>
            </a:extLst>
          </p:cNvPr>
          <p:cNvCxnSpPr>
            <a:cxnSpLocks/>
          </p:cNvCxnSpPr>
          <p:nvPr/>
        </p:nvCxnSpPr>
        <p:spPr>
          <a:xfrm>
            <a:off x="3963117" y="2780411"/>
            <a:ext cx="670560" cy="244945"/>
          </a:xfrm>
          <a:prstGeom prst="bentConnector3">
            <a:avLst>
              <a:gd name="adj1" fmla="val 45455"/>
            </a:avLst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: หักมุม 20">
            <a:extLst>
              <a:ext uri="{FF2B5EF4-FFF2-40B4-BE49-F238E27FC236}">
                <a16:creationId xmlns:a16="http://schemas.microsoft.com/office/drawing/2014/main" id="{6CEDA81B-17AE-49DC-8AE9-6D3D7F0C0D96}"/>
              </a:ext>
            </a:extLst>
          </p:cNvPr>
          <p:cNvCxnSpPr>
            <a:cxnSpLocks/>
          </p:cNvCxnSpPr>
          <p:nvPr/>
        </p:nvCxnSpPr>
        <p:spPr>
          <a:xfrm>
            <a:off x="3536397" y="1984642"/>
            <a:ext cx="670560" cy="244945"/>
          </a:xfrm>
          <a:prstGeom prst="bentConnector3">
            <a:avLst>
              <a:gd name="adj1" fmla="val 45455"/>
            </a:avLst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52D8BAC0-12A4-469E-809B-146517D498D9}"/>
              </a:ext>
            </a:extLst>
          </p:cNvPr>
          <p:cNvSpPr txBox="1"/>
          <p:nvPr/>
        </p:nvSpPr>
        <p:spPr>
          <a:xfrm>
            <a:off x="4854655" y="4317546"/>
            <a:ext cx="697230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1๔. ค้นหาบุคคลต้นแบบ/จุดเรียนรู้ด้านการป้องกันและแก้ไขปัญหายาเสพติด</a:t>
            </a:r>
            <a:endParaRPr lang="en-US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9987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หัวใจ 2">
            <a:extLst>
              <a:ext uri="{FF2B5EF4-FFF2-40B4-BE49-F238E27FC236}">
                <a16:creationId xmlns:a16="http://schemas.microsoft.com/office/drawing/2014/main" id="{39ECB238-726A-473C-9E95-54EEFDC93862}"/>
              </a:ext>
            </a:extLst>
          </p:cNvPr>
          <p:cNvSpPr/>
          <p:nvPr/>
        </p:nvSpPr>
        <p:spPr>
          <a:xfrm>
            <a:off x="209549" y="66675"/>
            <a:ext cx="3562351" cy="2500309"/>
          </a:xfrm>
          <a:prstGeom prst="hear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กระบวนการ</a:t>
            </a:r>
          </a:p>
          <a:p>
            <a:pPr algn="ctr"/>
            <a:r>
              <a:rPr lang="th-TH" sz="36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เฝ้าระวัง</a:t>
            </a:r>
            <a:endParaRPr lang="en-US" sz="36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4" name="รูปหกเหลี่ยม 3">
            <a:extLst>
              <a:ext uri="{FF2B5EF4-FFF2-40B4-BE49-F238E27FC236}">
                <a16:creationId xmlns:a16="http://schemas.microsoft.com/office/drawing/2014/main" id="{3FDE9264-FE07-4950-86E2-971E990733BD}"/>
              </a:ext>
            </a:extLst>
          </p:cNvPr>
          <p:cNvSpPr/>
          <p:nvPr/>
        </p:nvSpPr>
        <p:spPr>
          <a:xfrm>
            <a:off x="104775" y="4729163"/>
            <a:ext cx="2562225" cy="191452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สำรวจข้อมูลรายบุคคล</a:t>
            </a:r>
            <a:endParaRPr lang="en-US" sz="24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5" name="รูปหกเหลี่ยม 4">
            <a:extLst>
              <a:ext uri="{FF2B5EF4-FFF2-40B4-BE49-F238E27FC236}">
                <a16:creationId xmlns:a16="http://schemas.microsoft.com/office/drawing/2014/main" id="{7089D582-9148-4899-B5C4-627BB96D931C}"/>
              </a:ext>
            </a:extLst>
          </p:cNvPr>
          <p:cNvSpPr/>
          <p:nvPr/>
        </p:nvSpPr>
        <p:spPr>
          <a:xfrm>
            <a:off x="2514251" y="2526913"/>
            <a:ext cx="2671816" cy="1914525"/>
          </a:xfrm>
          <a:prstGeom prst="hexagon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คัดกรอง</a:t>
            </a:r>
            <a:endParaRPr lang="en-US" sz="24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6" name="รูปหกเหลี่ยม 5">
            <a:extLst>
              <a:ext uri="{FF2B5EF4-FFF2-40B4-BE49-F238E27FC236}">
                <a16:creationId xmlns:a16="http://schemas.microsoft.com/office/drawing/2014/main" id="{8DD3EF9C-87ED-49E8-9F24-3DC2EF522C93}"/>
              </a:ext>
            </a:extLst>
          </p:cNvPr>
          <p:cNvSpPr/>
          <p:nvPr/>
        </p:nvSpPr>
        <p:spPr>
          <a:xfrm>
            <a:off x="5653204" y="230980"/>
            <a:ext cx="2609329" cy="1828798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ส่งเสริม/พัฒนา</a:t>
            </a:r>
            <a:endParaRPr lang="en-US" sz="24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7" name="รูปหกเหลี่ยม 6">
            <a:extLst>
              <a:ext uri="{FF2B5EF4-FFF2-40B4-BE49-F238E27FC236}">
                <a16:creationId xmlns:a16="http://schemas.microsoft.com/office/drawing/2014/main" id="{EC80426E-70C1-4669-878F-C35582E2E7BB}"/>
              </a:ext>
            </a:extLst>
          </p:cNvPr>
          <p:cNvSpPr/>
          <p:nvPr/>
        </p:nvSpPr>
        <p:spPr>
          <a:xfrm>
            <a:off x="6154335" y="4481509"/>
            <a:ext cx="2663434" cy="1914525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C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ป้องกัน/แก้ไข</a:t>
            </a:r>
            <a:endParaRPr lang="en-US" sz="2400" b="1" dirty="0">
              <a:solidFill>
                <a:srgbClr val="C0000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8" name="รูปหกเหลี่ยม 7">
            <a:extLst>
              <a:ext uri="{FF2B5EF4-FFF2-40B4-BE49-F238E27FC236}">
                <a16:creationId xmlns:a16="http://schemas.microsoft.com/office/drawing/2014/main" id="{F2C789F1-55D7-4AB7-877B-411517762737}"/>
              </a:ext>
            </a:extLst>
          </p:cNvPr>
          <p:cNvSpPr/>
          <p:nvPr/>
        </p:nvSpPr>
        <p:spPr>
          <a:xfrm>
            <a:off x="9427110" y="230980"/>
            <a:ext cx="2628901" cy="1914525"/>
          </a:xfrm>
          <a:prstGeom prst="hexag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รายงานผล</a:t>
            </a:r>
            <a:endParaRPr lang="en-US" sz="24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9" name="ลูกศร: ขวา 8">
            <a:extLst>
              <a:ext uri="{FF2B5EF4-FFF2-40B4-BE49-F238E27FC236}">
                <a16:creationId xmlns:a16="http://schemas.microsoft.com/office/drawing/2014/main" id="{91669722-7EA0-487E-9F17-19AC1E7C5B2C}"/>
              </a:ext>
            </a:extLst>
          </p:cNvPr>
          <p:cNvSpPr/>
          <p:nvPr/>
        </p:nvSpPr>
        <p:spPr>
          <a:xfrm rot="18383905">
            <a:off x="4587252" y="1634261"/>
            <a:ext cx="1014706" cy="7620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ลูกศร: ขวา 9">
            <a:extLst>
              <a:ext uri="{FF2B5EF4-FFF2-40B4-BE49-F238E27FC236}">
                <a16:creationId xmlns:a16="http://schemas.microsoft.com/office/drawing/2014/main" id="{D1378F96-5353-4D4B-8B4C-DAA79714D81A}"/>
              </a:ext>
            </a:extLst>
          </p:cNvPr>
          <p:cNvSpPr/>
          <p:nvPr/>
        </p:nvSpPr>
        <p:spPr>
          <a:xfrm rot="2158653">
            <a:off x="4935621" y="4236707"/>
            <a:ext cx="984951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ลูกศร: ขวา 10">
            <a:extLst>
              <a:ext uri="{FF2B5EF4-FFF2-40B4-BE49-F238E27FC236}">
                <a16:creationId xmlns:a16="http://schemas.microsoft.com/office/drawing/2014/main" id="{143EAB2E-847F-449A-8B9A-E62A5C266083}"/>
              </a:ext>
            </a:extLst>
          </p:cNvPr>
          <p:cNvSpPr/>
          <p:nvPr/>
        </p:nvSpPr>
        <p:spPr>
          <a:xfrm>
            <a:off x="8281989" y="739002"/>
            <a:ext cx="1071561" cy="7620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ลูกศร: ขวา 11">
            <a:extLst>
              <a:ext uri="{FF2B5EF4-FFF2-40B4-BE49-F238E27FC236}">
                <a16:creationId xmlns:a16="http://schemas.microsoft.com/office/drawing/2014/main" id="{5A38F998-280C-4CA6-8CEC-E74110979193}"/>
              </a:ext>
            </a:extLst>
          </p:cNvPr>
          <p:cNvSpPr/>
          <p:nvPr/>
        </p:nvSpPr>
        <p:spPr>
          <a:xfrm rot="18039314">
            <a:off x="7772653" y="3133864"/>
            <a:ext cx="2769132" cy="41205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id="{ABD71256-435D-40C6-BF47-282D0CAF2490}"/>
              </a:ext>
            </a:extLst>
          </p:cNvPr>
          <p:cNvSpPr/>
          <p:nvPr/>
        </p:nvSpPr>
        <p:spPr>
          <a:xfrm>
            <a:off x="5448450" y="2114010"/>
            <a:ext cx="1115249" cy="44849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ปกติ</a:t>
            </a:r>
            <a:endParaRPr lang="en-US" b="1" dirty="0">
              <a:solidFill>
                <a:schemeClr val="tx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5" name="สี่เหลี่ยมผืนผ้า: มุมมน 14">
            <a:extLst>
              <a:ext uri="{FF2B5EF4-FFF2-40B4-BE49-F238E27FC236}">
                <a16:creationId xmlns:a16="http://schemas.microsoft.com/office/drawing/2014/main" id="{8164AB73-6F8E-4C9B-98D7-49E3B10AFC7E}"/>
              </a:ext>
            </a:extLst>
          </p:cNvPr>
          <p:cNvSpPr/>
          <p:nvPr/>
        </p:nvSpPr>
        <p:spPr>
          <a:xfrm>
            <a:off x="5720747" y="3390925"/>
            <a:ext cx="1213690" cy="448495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เสี่ยง</a:t>
            </a:r>
            <a:endParaRPr lang="en-US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6" name="สี่เหลี่ยมผืนผ้า: มุมมน 15">
            <a:extLst>
              <a:ext uri="{FF2B5EF4-FFF2-40B4-BE49-F238E27FC236}">
                <a16:creationId xmlns:a16="http://schemas.microsoft.com/office/drawing/2014/main" id="{4A177BB4-27F4-4A0A-AC7F-B8C369648FC1}"/>
              </a:ext>
            </a:extLst>
          </p:cNvPr>
          <p:cNvSpPr/>
          <p:nvPr/>
        </p:nvSpPr>
        <p:spPr>
          <a:xfrm>
            <a:off x="5720747" y="3925360"/>
            <a:ext cx="1213690" cy="44849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มีปัญหา</a:t>
            </a:r>
            <a:endParaRPr lang="en-US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7" name="ลูกศร: ขวา 16">
            <a:extLst>
              <a:ext uri="{FF2B5EF4-FFF2-40B4-BE49-F238E27FC236}">
                <a16:creationId xmlns:a16="http://schemas.microsoft.com/office/drawing/2014/main" id="{D1281D8C-7B61-4C07-B152-AF73C5A23038}"/>
              </a:ext>
            </a:extLst>
          </p:cNvPr>
          <p:cNvSpPr/>
          <p:nvPr/>
        </p:nvSpPr>
        <p:spPr>
          <a:xfrm rot="18383905">
            <a:off x="1871682" y="3845717"/>
            <a:ext cx="885825" cy="7620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รูปหกเหลี่ยม 17">
            <a:extLst>
              <a:ext uri="{FF2B5EF4-FFF2-40B4-BE49-F238E27FC236}">
                <a16:creationId xmlns:a16="http://schemas.microsoft.com/office/drawing/2014/main" id="{F2C15CC9-D44D-4A16-A837-1A731E0CBEB1}"/>
              </a:ext>
            </a:extLst>
          </p:cNvPr>
          <p:cNvSpPr/>
          <p:nvPr/>
        </p:nvSpPr>
        <p:spPr>
          <a:xfrm>
            <a:off x="9559305" y="4505519"/>
            <a:ext cx="2628901" cy="1914525"/>
          </a:xfrm>
          <a:prstGeom prst="hexagon">
            <a:avLst/>
          </a:prstGeom>
          <a:solidFill>
            <a:srgbClr val="FFB9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C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ส่งต่อ</a:t>
            </a:r>
            <a:endParaRPr lang="en-US" sz="2400" b="1" dirty="0">
              <a:solidFill>
                <a:srgbClr val="C0000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9" name="ลูกศร: ขวา 18">
            <a:extLst>
              <a:ext uri="{FF2B5EF4-FFF2-40B4-BE49-F238E27FC236}">
                <a16:creationId xmlns:a16="http://schemas.microsoft.com/office/drawing/2014/main" id="{E7AC1172-05A9-4FD4-8AEF-C9A780D0A85F}"/>
              </a:ext>
            </a:extLst>
          </p:cNvPr>
          <p:cNvSpPr/>
          <p:nvPr/>
        </p:nvSpPr>
        <p:spPr>
          <a:xfrm>
            <a:off x="8836819" y="5081782"/>
            <a:ext cx="722486" cy="762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ลูกศร: ขวา 19">
            <a:extLst>
              <a:ext uri="{FF2B5EF4-FFF2-40B4-BE49-F238E27FC236}">
                <a16:creationId xmlns:a16="http://schemas.microsoft.com/office/drawing/2014/main" id="{015903CE-78BB-4177-9F80-7B81A06117B9}"/>
              </a:ext>
            </a:extLst>
          </p:cNvPr>
          <p:cNvSpPr/>
          <p:nvPr/>
        </p:nvSpPr>
        <p:spPr>
          <a:xfrm rot="15723733">
            <a:off x="9794604" y="3147144"/>
            <a:ext cx="2253607" cy="40504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ED909A29-2A43-4DC0-9385-714A8D928E3C}"/>
              </a:ext>
            </a:extLst>
          </p:cNvPr>
          <p:cNvSpPr txBox="1"/>
          <p:nvPr/>
        </p:nvSpPr>
        <p:spPr>
          <a:xfrm>
            <a:off x="3304375" y="3075057"/>
            <a:ext cx="5128613" cy="707886"/>
          </a:xfrm>
          <a:prstGeom prst="rect">
            <a:avLst/>
          </a:prstGeom>
          <a:solidFill>
            <a:srgbClr val="00B0F0"/>
          </a:solidFill>
          <a:scene3d>
            <a:camera prst="isometricOffAxis2Lef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การส่งเสริมและพัฒนา</a:t>
            </a:r>
            <a:endParaRPr lang="en-US" sz="40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58EAC60B-D25A-44F9-8968-47A4739B84D5}"/>
              </a:ext>
            </a:extLst>
          </p:cNvPr>
          <p:cNvSpPr txBox="1"/>
          <p:nvPr/>
        </p:nvSpPr>
        <p:spPr>
          <a:xfrm>
            <a:off x="111760" y="613642"/>
            <a:ext cx="215166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ทักษะอาชีพ</a:t>
            </a:r>
            <a:endParaRPr lang="en-US" sz="28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7DA3744F-EB31-4E9F-B093-3AEE31A54073}"/>
              </a:ext>
            </a:extLst>
          </p:cNvPr>
          <p:cNvSpPr txBox="1"/>
          <p:nvPr/>
        </p:nvSpPr>
        <p:spPr>
          <a:xfrm>
            <a:off x="9249788" y="229967"/>
            <a:ext cx="2911732" cy="138499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สร้างอาชีพเสริม </a:t>
            </a:r>
          </a:p>
          <a:p>
            <a:pPr algn="ctr"/>
            <a:r>
              <a:rPr lang="th-TH" sz="28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-เพิ่มรายได้</a:t>
            </a:r>
          </a:p>
          <a:p>
            <a:pPr algn="ctr"/>
            <a:r>
              <a:rPr lang="th-TH" sz="28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-ลดรายจ่าย</a:t>
            </a:r>
            <a:endParaRPr lang="en-US" sz="28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0BE26BBB-7855-439C-B095-DE5B37E8CDE5}"/>
              </a:ext>
            </a:extLst>
          </p:cNvPr>
          <p:cNvSpPr txBox="1"/>
          <p:nvPr/>
        </p:nvSpPr>
        <p:spPr>
          <a:xfrm>
            <a:off x="8932752" y="2737756"/>
            <a:ext cx="2316480" cy="95410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กีฬา/นันทนาการ</a:t>
            </a:r>
            <a:endParaRPr lang="en-US" sz="28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D8C67F27-D6D4-480E-A39A-D102D5E84AB5}"/>
              </a:ext>
            </a:extLst>
          </p:cNvPr>
          <p:cNvSpPr txBox="1"/>
          <p:nvPr/>
        </p:nvSpPr>
        <p:spPr>
          <a:xfrm>
            <a:off x="3365634" y="4724494"/>
            <a:ext cx="3136766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บำเพ็ญประโยชน์</a:t>
            </a:r>
          </a:p>
          <a:p>
            <a:pPr algn="ctr"/>
            <a:r>
              <a:rPr lang="th-TH" sz="28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จิตอาสา</a:t>
            </a:r>
            <a:endParaRPr lang="en-US" sz="28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pic>
        <p:nvPicPr>
          <p:cNvPr id="1026" name="Picture 2" descr="ถ้ายังไม่ยอมแพ้ สุดท้ายก็จะชนะ บทเรียนจากการแข่งขันวอลเลย์บอล">
            <a:extLst>
              <a:ext uri="{FF2B5EF4-FFF2-40B4-BE49-F238E27FC236}">
                <a16:creationId xmlns:a16="http://schemas.microsoft.com/office/drawing/2014/main" id="{560ECCB3-30C1-4B7B-8433-625E84781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371" y="3844236"/>
            <a:ext cx="2566311" cy="14628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การแข่งขันกีฬาฟุตบอลเยาวชนสัมพันธ์ (ต้านยาเสพติด) ประจำปี 2563">
            <a:extLst>
              <a:ext uri="{FF2B5EF4-FFF2-40B4-BE49-F238E27FC236}">
                <a16:creationId xmlns:a16="http://schemas.microsoft.com/office/drawing/2014/main" id="{5B1572FD-2AF0-4AFA-8732-2A45EDC81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660" y="4373519"/>
            <a:ext cx="2500736" cy="16671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มหกรรมการแข่งขันกีฬาสีภายใน ( SPORT DAY 2018 ) ระดับชั้นอนุบาลศึกษา">
            <a:extLst>
              <a:ext uri="{FF2B5EF4-FFF2-40B4-BE49-F238E27FC236}">
                <a16:creationId xmlns:a16="http://schemas.microsoft.com/office/drawing/2014/main" id="{589DA9C7-7683-494C-83C6-2E1C53829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640" y="5245364"/>
            <a:ext cx="2419068" cy="14628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กิจกรรมจิตอาสา “เราทำความ ดี ด้วยหัวใจ” | Phralan.in.th">
            <a:extLst>
              <a:ext uri="{FF2B5EF4-FFF2-40B4-BE49-F238E27FC236}">
                <a16:creationId xmlns:a16="http://schemas.microsoft.com/office/drawing/2014/main" id="{1CBCE2C5-C618-4C94-9213-128F3CF3C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44" y="2185205"/>
            <a:ext cx="2419067" cy="181196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2 กิจกรรมจิตอาสา สร้างจิตสาธารณะตั้งแต่เล็ก - Amarin Baby &amp;amp; Kids">
            <a:extLst>
              <a:ext uri="{FF2B5EF4-FFF2-40B4-BE49-F238E27FC236}">
                <a16:creationId xmlns:a16="http://schemas.microsoft.com/office/drawing/2014/main" id="{C87D91CF-E65C-4437-9FD4-9DE8BC3A2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76" y="3878761"/>
            <a:ext cx="2687404" cy="141088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จิตอาสาเก็บขยะต้นแบบชุมชนไร้ถัง &amp;#39;ไพรินทร์ เรืองอร่าม&amp;#39; คว้า  ทสม.ดีเด่นระดับประเทศ">
            <a:extLst>
              <a:ext uri="{FF2B5EF4-FFF2-40B4-BE49-F238E27FC236}">
                <a16:creationId xmlns:a16="http://schemas.microsoft.com/office/drawing/2014/main" id="{DB128747-C4A5-448B-AC27-B19894273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62" y="5289942"/>
            <a:ext cx="2720107" cy="161271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บ้านหนองหลวง&amp;#39;พัฒนา ทักษะชีวิต-อาชีพยั่งยืน - โรงเรียนบ้านหนองหลวง">
            <a:extLst>
              <a:ext uri="{FF2B5EF4-FFF2-40B4-BE49-F238E27FC236}">
                <a16:creationId xmlns:a16="http://schemas.microsoft.com/office/drawing/2014/main" id="{6A903C34-45D4-492B-BFD2-C931396AC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6991" y="225462"/>
            <a:ext cx="2310363" cy="1299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โครงการส่งเสริมทักษะชีวิต และทักษะอาชีพ  เพื่อเตรียมความพร้อมเด็กไทยสู่การเป็นผู้ประกอบการรุ่นเยาว์">
            <a:extLst>
              <a:ext uri="{FF2B5EF4-FFF2-40B4-BE49-F238E27FC236}">
                <a16:creationId xmlns:a16="http://schemas.microsoft.com/office/drawing/2014/main" id="{89BF6EAD-C9AF-4B11-A8BF-3CA0E507C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93" y="800210"/>
            <a:ext cx="2081277" cy="1384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พัฒนาศูนย์เพิ่มทักษะอาชีพ เด็กไม่ต้องลาออกโรงเรียน | เดลินิวส์">
            <a:extLst>
              <a:ext uri="{FF2B5EF4-FFF2-40B4-BE49-F238E27FC236}">
                <a16:creationId xmlns:a16="http://schemas.microsoft.com/office/drawing/2014/main" id="{092EEA49-1A2F-4248-906C-D006D5F02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878" y="1136861"/>
            <a:ext cx="1985272" cy="1322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828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การป้องกันตนเองจากภัยคุกคามทางเพศ - มูลนิธิยุวพัฒน์">
            <a:extLst>
              <a:ext uri="{FF2B5EF4-FFF2-40B4-BE49-F238E27FC236}">
                <a16:creationId xmlns:a16="http://schemas.microsoft.com/office/drawing/2014/main" id="{59D2BAF5-5A6B-44B8-829A-22DBC7662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413" y="3571303"/>
            <a:ext cx="3460018" cy="173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ED909A29-2A43-4DC0-9385-714A8D928E3C}"/>
              </a:ext>
            </a:extLst>
          </p:cNvPr>
          <p:cNvSpPr txBox="1"/>
          <p:nvPr/>
        </p:nvSpPr>
        <p:spPr>
          <a:xfrm>
            <a:off x="3780045" y="366749"/>
            <a:ext cx="6024355" cy="70788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การป้องกันและแก้ไขปัญหา</a:t>
            </a:r>
            <a:endParaRPr lang="en-US" sz="40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58EAC60B-D25A-44F9-8968-47A4739B84D5}"/>
              </a:ext>
            </a:extLst>
          </p:cNvPr>
          <p:cNvSpPr txBox="1"/>
          <p:nvPr/>
        </p:nvSpPr>
        <p:spPr>
          <a:xfrm>
            <a:off x="4498688" y="1689378"/>
            <a:ext cx="313676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ให้คำปรึกษา</a:t>
            </a:r>
            <a:endParaRPr lang="en-US" sz="28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0BE26BBB-7855-439C-B095-DE5B37E8CDE5}"/>
              </a:ext>
            </a:extLst>
          </p:cNvPr>
          <p:cNvSpPr txBox="1"/>
          <p:nvPr/>
        </p:nvSpPr>
        <p:spPr>
          <a:xfrm>
            <a:off x="4589566" y="3850603"/>
            <a:ext cx="3045888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เสริมสร้างกำลังใจ</a:t>
            </a:r>
            <a:endParaRPr lang="en-US" sz="28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D8C67F27-D6D4-480E-A39A-D102D5E84AB5}"/>
              </a:ext>
            </a:extLst>
          </p:cNvPr>
          <p:cNvSpPr txBox="1"/>
          <p:nvPr/>
        </p:nvSpPr>
        <p:spPr>
          <a:xfrm>
            <a:off x="4305297" y="2763478"/>
            <a:ext cx="358140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ช่วยเหลือและแก้ไปัญหา</a:t>
            </a:r>
            <a:endParaRPr lang="en-US" sz="28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B03BD144-5600-4DC4-8842-9A0CAC9CC167}"/>
              </a:ext>
            </a:extLst>
          </p:cNvPr>
          <p:cNvSpPr txBox="1"/>
          <p:nvPr/>
        </p:nvSpPr>
        <p:spPr>
          <a:xfrm>
            <a:off x="4544127" y="4932628"/>
            <a:ext cx="3045888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เสริมสร้างภูมิคุ้มกัน</a:t>
            </a:r>
            <a:endParaRPr lang="en-US" sz="28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B21F7FF1-2552-42D2-BC64-124960EFD35E}"/>
              </a:ext>
            </a:extLst>
          </p:cNvPr>
          <p:cNvSpPr txBox="1"/>
          <p:nvPr/>
        </p:nvSpPr>
        <p:spPr>
          <a:xfrm>
            <a:off x="4519008" y="6050228"/>
            <a:ext cx="3045888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สร้างพลังเครือข่าย</a:t>
            </a:r>
            <a:endParaRPr lang="en-US" sz="28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pic>
        <p:nvPicPr>
          <p:cNvPr id="2050" name="Picture 2" descr="บริการให้คำปรึกษา 24 ชั่วโมง - Isuzu Thailand Official">
            <a:extLst>
              <a:ext uri="{FF2B5EF4-FFF2-40B4-BE49-F238E27FC236}">
                <a16:creationId xmlns:a16="http://schemas.microsoft.com/office/drawing/2014/main" id="{1FD0AA6E-C760-4A79-9B91-3C474E1AD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0" y="2998286"/>
            <a:ext cx="2810391" cy="18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dmath ผู้นำการให้คำปรึกษา และเอเจนซี่ด้านการทำโฆษณาออนไลน์แบบ | RYT9">
            <a:extLst>
              <a:ext uri="{FF2B5EF4-FFF2-40B4-BE49-F238E27FC236}">
                <a16:creationId xmlns:a16="http://schemas.microsoft.com/office/drawing/2014/main" id="{3619A6F5-C1BB-4107-8CDD-661F25FEC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24" y="5059680"/>
            <a:ext cx="2810391" cy="158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การอบรมให้การคำปรึกษาเบื้องต้น (Basic Counseling) รุ่นที่ 1 |  ส่วนกิจการนักศึกษา มหาวิทยาลัยวลัยลักษณ์ | Division of Student Affairs,  Walailak University (WU)">
            <a:extLst>
              <a:ext uri="{FF2B5EF4-FFF2-40B4-BE49-F238E27FC236}">
                <a16:creationId xmlns:a16="http://schemas.microsoft.com/office/drawing/2014/main" id="{A86FA626-1297-4FB0-9D7C-6879CAC29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0" y="945062"/>
            <a:ext cx="2814300" cy="18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ทริคการวางตัวให้ดี">
            <a:extLst>
              <a:ext uri="{FF2B5EF4-FFF2-40B4-BE49-F238E27FC236}">
                <a16:creationId xmlns:a16="http://schemas.microsoft.com/office/drawing/2014/main" id="{F11ECD05-B3E9-4C90-A446-45D8805A1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467" y="1261117"/>
            <a:ext cx="2470015" cy="162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แคน-นายิกา&amp;quot; ร่วมจิตอาสาแจกสิ่งของยังชีพ เชื่อสังคมถึงเวลาแห่งการแบ่งปัน -  มติชนสุดสัปดาห์">
            <a:extLst>
              <a:ext uri="{FF2B5EF4-FFF2-40B4-BE49-F238E27FC236}">
                <a16:creationId xmlns:a16="http://schemas.microsoft.com/office/drawing/2014/main" id="{25589BD0-F034-4495-8DA6-6194528DE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141" y="2968988"/>
            <a:ext cx="2207886" cy="137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ood of the Motherhood | 6 เหตุผลที่พ่อแม่ญี่ปุ่น ให้ลูกไปโรงเรียนด้วยตัวเอง">
            <a:extLst>
              <a:ext uri="{FF2B5EF4-FFF2-40B4-BE49-F238E27FC236}">
                <a16:creationId xmlns:a16="http://schemas.microsoft.com/office/drawing/2014/main" id="{F4602F64-59E9-44DA-BBC0-37065BAA5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995" y="4611417"/>
            <a:ext cx="1962031" cy="196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538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1618304C-3AAA-4748-A03A-D32AB735F76E}"/>
              </a:ext>
            </a:extLst>
          </p:cNvPr>
          <p:cNvSpPr txBox="1"/>
          <p:nvPr/>
        </p:nvSpPr>
        <p:spPr>
          <a:xfrm>
            <a:off x="2631440" y="1991340"/>
            <a:ext cx="55372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algn="ctr"/>
            <a:r>
              <a:rPr lang="th-TH" sz="2800" b="1" i="0" dirty="0">
                <a:effectLst/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1. การสร้างสัมพันธภาพ </a:t>
            </a:r>
            <a:endParaRPr lang="en-US" sz="2800" b="1" dirty="0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4A65CD1D-B8EA-497F-BB29-A5714CCAB0BF}"/>
              </a:ext>
            </a:extLst>
          </p:cNvPr>
          <p:cNvSpPr txBox="1"/>
          <p:nvPr/>
        </p:nvSpPr>
        <p:spPr>
          <a:xfrm>
            <a:off x="2976880" y="2880386"/>
            <a:ext cx="5608320" cy="523220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algn="ctr"/>
            <a:r>
              <a:rPr lang="th-TH" sz="2800" b="1" i="0" dirty="0">
                <a:effectLst/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2. การสำรวจปัญหา</a:t>
            </a:r>
            <a:endParaRPr lang="en-US" sz="2800" b="1" dirty="0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E3CB08B0-4993-4666-A4ED-7CDA0338CF27}"/>
              </a:ext>
            </a:extLst>
          </p:cNvPr>
          <p:cNvSpPr txBox="1"/>
          <p:nvPr/>
        </p:nvSpPr>
        <p:spPr>
          <a:xfrm>
            <a:off x="3830320" y="3879580"/>
            <a:ext cx="4978400" cy="52322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algn="ctr"/>
            <a:r>
              <a:rPr lang="th-TH" sz="2800" b="1" i="0" dirty="0">
                <a:effectLst/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3. การเข้าใจในปัญหา</a:t>
            </a:r>
            <a:endParaRPr lang="en-US" sz="2800" b="1" dirty="0"/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1223090D-3128-4F18-BBB4-44E3C1B73AF5}"/>
              </a:ext>
            </a:extLst>
          </p:cNvPr>
          <p:cNvSpPr txBox="1"/>
          <p:nvPr/>
        </p:nvSpPr>
        <p:spPr>
          <a:xfrm>
            <a:off x="4561840" y="4852176"/>
            <a:ext cx="4836160" cy="52322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algn="ctr"/>
            <a:r>
              <a:rPr lang="th-TH" sz="2800" b="1" i="0" dirty="0">
                <a:solidFill>
                  <a:schemeClr val="bg1"/>
                </a:solidFill>
                <a:effectLst/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4. การวางแผนแก้ปัญหา 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66C889B6-96E9-483E-8EC5-2A301044A720}"/>
              </a:ext>
            </a:extLst>
          </p:cNvPr>
          <p:cNvSpPr txBox="1"/>
          <p:nvPr/>
        </p:nvSpPr>
        <p:spPr>
          <a:xfrm>
            <a:off x="5024120" y="5743488"/>
            <a:ext cx="5425440" cy="52322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algn="ctr"/>
            <a:r>
              <a:rPr lang="th-TH" sz="2800" b="1" i="0" dirty="0">
                <a:solidFill>
                  <a:schemeClr val="bg1"/>
                </a:solidFill>
                <a:effectLst/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5. การยุติการปรึกษา 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คำบรรยายภาพ: สี่เหลี่ยม 16">
            <a:extLst>
              <a:ext uri="{FF2B5EF4-FFF2-40B4-BE49-F238E27FC236}">
                <a16:creationId xmlns:a16="http://schemas.microsoft.com/office/drawing/2014/main" id="{B5D51CFB-79D4-4EC5-8615-90A107DDE693}"/>
              </a:ext>
            </a:extLst>
          </p:cNvPr>
          <p:cNvSpPr/>
          <p:nvPr/>
        </p:nvSpPr>
        <p:spPr>
          <a:xfrm>
            <a:off x="274320" y="271123"/>
            <a:ext cx="6858000" cy="1270841"/>
          </a:xfrm>
          <a:prstGeom prst="wedgeRectCallou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กระบวนการให้คำปรึกษา</a:t>
            </a:r>
            <a:endParaRPr lang="en-US" sz="40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pic>
        <p:nvPicPr>
          <p:cNvPr id="3074" name="Picture 2" descr="ขั้นตอนการให้คำปรึกษา – ชุมชนการปฏิบัติเสริมสร้างพลังชีวิตคิดบวก">
            <a:extLst>
              <a:ext uri="{FF2B5EF4-FFF2-40B4-BE49-F238E27FC236}">
                <a16:creationId xmlns:a16="http://schemas.microsoft.com/office/drawing/2014/main" id="{FA13A9B0-129A-49BB-A0AF-8C9F104AB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441" y="4478963"/>
            <a:ext cx="2379038" cy="2379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รูปการให้คำปรึกษาด้านสุขภาพ, สุขภาพ, พูดคุย, บันทึกภาพ PNG และ PSD  สำหรับดาวน์โหลดฟรี">
            <a:extLst>
              <a:ext uri="{FF2B5EF4-FFF2-40B4-BE49-F238E27FC236}">
                <a16:creationId xmlns:a16="http://schemas.microsoft.com/office/drawing/2014/main" id="{3DC04277-3FFC-4574-BE18-D2DFD152F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280" y="3394338"/>
            <a:ext cx="1935480" cy="1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ข้อเสนอการให้คำปรึกษา ปรับปรุง สำหรับภาครัฐ">
            <a:extLst>
              <a:ext uri="{FF2B5EF4-FFF2-40B4-BE49-F238E27FC236}">
                <a16:creationId xmlns:a16="http://schemas.microsoft.com/office/drawing/2014/main" id="{E0695E32-8137-4FC6-90FF-8580D7EBF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479" y="1276335"/>
            <a:ext cx="2634201" cy="175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ทฤษฏีการให้คำปรึกษา">
            <a:extLst>
              <a:ext uri="{FF2B5EF4-FFF2-40B4-BE49-F238E27FC236}">
                <a16:creationId xmlns:a16="http://schemas.microsoft.com/office/drawing/2014/main" id="{42FC3745-15FF-4022-9BC4-E2A6FCDCB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43" y="1795841"/>
            <a:ext cx="2289197" cy="2771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979521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640</Words>
  <Application>Microsoft Office PowerPoint</Application>
  <PresentationFormat>แบบจอกว้าง</PresentationFormat>
  <Paragraphs>135</Paragraphs>
  <Slides>17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Chulabhorn Likit Text Light๙</vt:lpstr>
      <vt:lpstr>TH SarabunIT๙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</dc:creator>
  <cp:lastModifiedBy>Admin</cp:lastModifiedBy>
  <cp:revision>4</cp:revision>
  <dcterms:created xsi:type="dcterms:W3CDTF">2022-02-21T01:54:52Z</dcterms:created>
  <dcterms:modified xsi:type="dcterms:W3CDTF">2022-02-21T06:37:02Z</dcterms:modified>
</cp:coreProperties>
</file>