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6699"/>
    <a:srgbClr val="FF9933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87000">
              <a:srgbClr val="5E9EFF">
                <a:alpha val="41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A7217-8E22-40D6-9DD7-7DE7CB9DEF68}" type="datetimeFigureOut">
              <a:rPr lang="th-TH" smtClean="0"/>
              <a:t>21/06/65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2AC1F-2D7F-4F57-B4BB-408C532D1BBF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285728"/>
            <a:ext cx="6000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 smtClean="0">
                <a:cs typeface="+mj-cs"/>
              </a:rPr>
              <a:t>การวิเคราะห์ </a:t>
            </a:r>
          </a:p>
          <a:p>
            <a:pPr algn="ctr"/>
            <a:r>
              <a:rPr lang="th-TH" sz="5400" b="1" dirty="0" smtClean="0">
                <a:cs typeface="+mj-cs"/>
              </a:rPr>
              <a:t>วางแผนการใช้จ่ายทางการเงิน</a:t>
            </a:r>
            <a:endParaRPr lang="th-TH" sz="5400" b="1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7554" y="4786322"/>
            <a:ext cx="5357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2060"/>
                </a:solidFill>
              </a:rPr>
              <a:t>นางสาวจันทร์หอม  สีแดง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</a:rPr>
              <a:t>ผู้อำนวยการกลุ่มงานสารสนเทศการพัฒนาชุมชน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</a:rPr>
              <a:t>สำนักงานพัฒนาชุมชนจังหวัดสระแก้ว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</a:rPr>
              <a:t>โทร. ๐๘ ๑๘๒๒ ๙๖๓๕</a:t>
            </a:r>
            <a:endParaRPr lang="th-TH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เงิน การเงิน สกุลเงิน - ภาพฟรีบน Pixab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000240"/>
            <a:ext cx="3564515" cy="2524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เงินการ์ตูน รูปภาพ PNG พร้อมพื้นหลังโปร่งใส | ดาวน์โหลดฟรีที่ Lovepik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2071678"/>
            <a:ext cx="3143272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00108"/>
            <a:ext cx="8501122" cy="76944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 err="1" smtClean="0">
                <a:solidFill>
                  <a:srgbClr val="002060"/>
                </a:solidFill>
                <a:cs typeface="+mj-cs"/>
              </a:rPr>
              <a:t>ศจก.</a:t>
            </a:r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บริหารจัดการหนี้ </a:t>
            </a:r>
            <a:r>
              <a:rPr lang="en-US" sz="4400" b="1" smtClean="0">
                <a:solidFill>
                  <a:srgbClr val="002060"/>
                </a:solidFill>
                <a:cs typeface="+mj-cs"/>
              </a:rPr>
              <a:t>“</a:t>
            </a:r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สำนึกดี แผนดี บริหารหนี้ได้</a:t>
            </a:r>
            <a:r>
              <a:rPr lang="en-US" sz="4400" b="1" smtClean="0">
                <a:solidFill>
                  <a:srgbClr val="002060"/>
                </a:solidFill>
                <a:cs typeface="+mj-cs"/>
              </a:rPr>
              <a:t>”</a:t>
            </a:r>
            <a:endParaRPr lang="th-TH" sz="44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14348" y="2143116"/>
            <a:ext cx="8143932" cy="1928826"/>
          </a:xfrm>
          <a:prstGeom prst="right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/>
              <a:t>ส่งเสริมการเนินชีวิตตามหลักปรัชญาของเศรษฐกิจพอเพียงและเสริมสร้างวินัยทางการเงินแก่ครัวเรือนเป้าหมาย</a:t>
            </a:r>
            <a:endParaRPr lang="th-TH" sz="3200" b="1" dirty="0"/>
          </a:p>
        </p:txBody>
      </p:sp>
      <p:sp>
        <p:nvSpPr>
          <p:cNvPr id="4" name="Right Arrow 3"/>
          <p:cNvSpPr/>
          <p:nvPr/>
        </p:nvSpPr>
        <p:spPr>
          <a:xfrm>
            <a:off x="714348" y="4214818"/>
            <a:ext cx="8143932" cy="1928826"/>
          </a:xfrm>
          <a:prstGeom prst="rightArrow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rgbClr val="002060"/>
                </a:solidFill>
              </a:rPr>
              <a:t>ส่งเสริมการประกอบอาชีพให้แก่ครัวเรือนเป้าหมายให้มีรายได้เพิ่มขึ้น สามารถแก้ไขปัญหาหนี้สินครัวเรือนได้</a:t>
            </a:r>
            <a:endParaRPr lang="th-TH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214290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/>
              <a:t>กิจกรรมที่ต้องดำเนินการ</a:t>
            </a:r>
            <a:endParaRPr lang="th-TH" sz="4800" b="1" dirty="0"/>
          </a:p>
        </p:txBody>
      </p:sp>
      <p:sp>
        <p:nvSpPr>
          <p:cNvPr id="3" name="Flowchart: Sequential Access Storage 2"/>
          <p:cNvSpPr/>
          <p:nvPr/>
        </p:nvSpPr>
        <p:spPr>
          <a:xfrm>
            <a:off x="142844" y="1214422"/>
            <a:ext cx="4572032" cy="4286280"/>
          </a:xfrm>
          <a:prstGeom prst="flowChartMagneticTap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cs typeface="+mj-cs"/>
              </a:rPr>
              <a:t>๑.ประชุมเชิงปฏิบัติการบริหารจัดการหนี้ </a:t>
            </a:r>
            <a:r>
              <a:rPr lang="en-US" b="1" smtClean="0">
                <a:solidFill>
                  <a:srgbClr val="002060"/>
                </a:solidFill>
                <a:cs typeface="+mj-cs"/>
              </a:rPr>
              <a:t>“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สำนึกดี แผนดี บริหารจัดหนี้ได้</a:t>
            </a:r>
            <a:r>
              <a:rPr lang="en-US" b="1" smtClean="0">
                <a:solidFill>
                  <a:srgbClr val="002060"/>
                </a:solidFill>
                <a:cs typeface="+mj-cs"/>
              </a:rPr>
              <a:t>”                         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ระยะเวลา ๒ วัน</a:t>
            </a:r>
            <a:endParaRPr lang="en-US" b="1" smtClean="0">
              <a:solidFill>
                <a:srgbClr val="002060"/>
              </a:solidFill>
              <a:cs typeface="+mj-cs"/>
            </a:endParaRPr>
          </a:p>
        </p:txBody>
      </p:sp>
      <p:sp>
        <p:nvSpPr>
          <p:cNvPr id="4" name="Flowchart: Sequential Access Storage 3"/>
          <p:cNvSpPr/>
          <p:nvPr/>
        </p:nvSpPr>
        <p:spPr>
          <a:xfrm>
            <a:off x="4786282" y="2285992"/>
            <a:ext cx="4214874" cy="4071966"/>
          </a:xfrm>
          <a:prstGeom prst="flowChartMagneticTap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cs typeface="+mj-cs"/>
              </a:rPr>
              <a:t>๒. สนับสนุน                             กิจกรรมการบริหารจัดการหนี้ตามแผน  </a:t>
            </a:r>
          </a:p>
          <a:p>
            <a:pPr algn="ctr"/>
            <a:r>
              <a:rPr lang="th-TH" b="1" dirty="0" smtClean="0">
                <a:cs typeface="+mj-cs"/>
              </a:rPr>
              <a:t>-</a:t>
            </a:r>
            <a:r>
              <a:rPr lang="th-TH" b="1" dirty="0" err="1" smtClean="0">
                <a:cs typeface="+mj-cs"/>
              </a:rPr>
              <a:t>คร.</a:t>
            </a:r>
            <a:r>
              <a:rPr lang="th-TH" b="1" dirty="0" smtClean="0">
                <a:cs typeface="+mj-cs"/>
              </a:rPr>
              <a:t>เป้าหมาย ๓๐ </a:t>
            </a:r>
            <a:r>
              <a:rPr lang="th-TH" b="1" dirty="0" err="1" smtClean="0">
                <a:cs typeface="+mj-cs"/>
              </a:rPr>
              <a:t>คร.</a:t>
            </a:r>
            <a:r>
              <a:rPr lang="th-TH" b="1" dirty="0" smtClean="0">
                <a:cs typeface="+mj-cs"/>
              </a:rPr>
              <a:t> ไม่ซ้ำกับที่ได้รับวัสดุประกอบอาชีพปีงบฯ ๒๕๖๔</a:t>
            </a:r>
          </a:p>
          <a:p>
            <a:pPr algn="ctr"/>
            <a:r>
              <a:rPr lang="th-TH" b="1" dirty="0" smtClean="0">
                <a:cs typeface="+mj-cs"/>
              </a:rPr>
              <a:t>-ดำเนินการในรูปแบบ                  </a:t>
            </a:r>
            <a:r>
              <a:rPr lang="th-TH" b="1" dirty="0" smtClean="0">
                <a:solidFill>
                  <a:srgbClr val="FF3399"/>
                </a:solidFill>
                <a:cs typeface="+mj-cs"/>
              </a:rPr>
              <a:t>เงินทุนคืนกลุ่ม</a:t>
            </a:r>
            <a:endParaRPr lang="th-TH" b="1" dirty="0">
              <a:solidFill>
                <a:srgbClr val="FF3399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4286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/>
              <a:t>การจัดการทางการเงิน</a:t>
            </a:r>
            <a:endParaRPr lang="th-TH" sz="4800" b="1" dirty="0"/>
          </a:p>
        </p:txBody>
      </p:sp>
      <p:sp>
        <p:nvSpPr>
          <p:cNvPr id="3" name="L-Shape 2"/>
          <p:cNvSpPr/>
          <p:nvPr/>
        </p:nvSpPr>
        <p:spPr>
          <a:xfrm>
            <a:off x="1214414" y="1643050"/>
            <a:ext cx="2143140" cy="1285884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000" b="1" dirty="0" smtClean="0"/>
              <a:t>  ระยะสั้น</a:t>
            </a:r>
            <a:endParaRPr lang="th-TH" sz="4000" b="1" dirty="0"/>
          </a:p>
        </p:txBody>
      </p:sp>
      <p:sp>
        <p:nvSpPr>
          <p:cNvPr id="4" name="Oval 3"/>
          <p:cNvSpPr/>
          <p:nvPr/>
        </p:nvSpPr>
        <p:spPr>
          <a:xfrm>
            <a:off x="4000496" y="1857364"/>
            <a:ext cx="4286280" cy="13573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บริหารสภาพคล่อง</a:t>
            </a:r>
            <a:endParaRPr lang="th-TH" sz="4000" b="1" dirty="0"/>
          </a:p>
        </p:txBody>
      </p:sp>
      <p:sp>
        <p:nvSpPr>
          <p:cNvPr id="5" name="L-Shape 4"/>
          <p:cNvSpPr/>
          <p:nvPr/>
        </p:nvSpPr>
        <p:spPr>
          <a:xfrm>
            <a:off x="1142976" y="3286124"/>
            <a:ext cx="2143140" cy="1285884"/>
          </a:xfrm>
          <a:prstGeom prst="corne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000" b="1" dirty="0" smtClean="0"/>
              <a:t>  ระยะยาว</a:t>
            </a:r>
            <a:endParaRPr lang="th-TH" sz="4000" b="1" dirty="0"/>
          </a:p>
        </p:txBody>
      </p:sp>
      <p:sp>
        <p:nvSpPr>
          <p:cNvPr id="6" name="Oval 5"/>
          <p:cNvSpPr/>
          <p:nvPr/>
        </p:nvSpPr>
        <p:spPr>
          <a:xfrm>
            <a:off x="4143372" y="3500438"/>
            <a:ext cx="4286280" cy="135732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บริหาร           การเจริญเติบโต</a:t>
            </a:r>
            <a:endParaRPr lang="th-TH" sz="4000" b="1" dirty="0"/>
          </a:p>
        </p:txBody>
      </p:sp>
      <p:sp>
        <p:nvSpPr>
          <p:cNvPr id="7" name="Oval 6"/>
          <p:cNvSpPr/>
          <p:nvPr/>
        </p:nvSpPr>
        <p:spPr>
          <a:xfrm>
            <a:off x="4071934" y="5072074"/>
            <a:ext cx="4286280" cy="135732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บริหารความเสี่ยง</a:t>
            </a:r>
            <a:endParaRPr lang="th-TH" sz="4000" b="1" dirty="0"/>
          </a:p>
        </p:txBody>
      </p:sp>
      <p:sp>
        <p:nvSpPr>
          <p:cNvPr id="8" name="L-Shape 7"/>
          <p:cNvSpPr/>
          <p:nvPr/>
        </p:nvSpPr>
        <p:spPr>
          <a:xfrm>
            <a:off x="1142976" y="4929198"/>
            <a:ext cx="2143140" cy="1285884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 smtClean="0"/>
              <a:t>บริหารสุขภาพที่ดี</a:t>
            </a:r>
            <a:endParaRPr lang="th-TH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285728"/>
            <a:ext cx="5072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/>
              <a:t>การจัดทำรายงานการเงิน</a:t>
            </a:r>
            <a:endParaRPr lang="th-TH" sz="4800" b="1" dirty="0"/>
          </a:p>
        </p:txBody>
      </p:sp>
      <p:sp>
        <p:nvSpPr>
          <p:cNvPr id="3" name="Oval 2"/>
          <p:cNvSpPr/>
          <p:nvPr/>
        </p:nvSpPr>
        <p:spPr>
          <a:xfrm>
            <a:off x="3714744" y="3286124"/>
            <a:ext cx="2286016" cy="23574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การสร้างรายได้</a:t>
            </a:r>
            <a:endParaRPr lang="th-TH" sz="4000" b="1" dirty="0"/>
          </a:p>
        </p:txBody>
      </p:sp>
      <p:sp>
        <p:nvSpPr>
          <p:cNvPr id="4" name="Oval 3"/>
          <p:cNvSpPr/>
          <p:nvPr/>
        </p:nvSpPr>
        <p:spPr>
          <a:xfrm>
            <a:off x="1285852" y="1428736"/>
            <a:ext cx="2286016" cy="235745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จัดหาเงินทุน</a:t>
            </a:r>
            <a:endParaRPr lang="th-TH" sz="4000" b="1" dirty="0"/>
          </a:p>
        </p:txBody>
      </p:sp>
      <p:sp>
        <p:nvSpPr>
          <p:cNvPr id="5" name="Oval 4"/>
          <p:cNvSpPr/>
          <p:nvPr/>
        </p:nvSpPr>
        <p:spPr>
          <a:xfrm>
            <a:off x="6143636" y="1500174"/>
            <a:ext cx="2286016" cy="235745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ลงทุนในสินทรัพย์</a:t>
            </a:r>
            <a:endParaRPr lang="th-TH" sz="4000" b="1" dirty="0"/>
          </a:p>
        </p:txBody>
      </p:sp>
      <p:sp>
        <p:nvSpPr>
          <p:cNvPr id="6" name="Oval 5"/>
          <p:cNvSpPr/>
          <p:nvPr/>
        </p:nvSpPr>
        <p:spPr>
          <a:xfrm>
            <a:off x="642910" y="4214818"/>
            <a:ext cx="2286016" cy="235745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ค่าใช้จ่าย</a:t>
            </a:r>
            <a:endParaRPr lang="th-TH" sz="4000" b="1" dirty="0"/>
          </a:p>
        </p:txBody>
      </p:sp>
      <p:sp>
        <p:nvSpPr>
          <p:cNvPr id="7" name="Oval 6"/>
          <p:cNvSpPr/>
          <p:nvPr/>
        </p:nvSpPr>
        <p:spPr>
          <a:xfrm>
            <a:off x="6500826" y="4286256"/>
            <a:ext cx="2286016" cy="235745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การทำกำไร</a:t>
            </a:r>
            <a:endParaRPr lang="th-TH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1670" y="785794"/>
            <a:ext cx="33281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cs typeface="+mj-cs"/>
              </a:rPr>
              <a:t>1) ติดตามการใช้จ่ายและทำงบดุล</a:t>
            </a:r>
            <a:endParaRPr lang="th-TH" dirty="0"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0298" y="1785926"/>
            <a:ext cx="55007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cs typeface="+mj-cs"/>
              </a:rPr>
              <a:t>2) แปลงเป้าหมายชีวิตเป็นเป้าหมายการเงิน</a:t>
            </a:r>
            <a:endParaRPr lang="th-TH" dirty="0"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00364" y="2714620"/>
            <a:ext cx="3017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cs typeface="+mj-cs"/>
              </a:rPr>
              <a:t>3) หาเครื่องมือบรรลุเป้าหมาย</a:t>
            </a:r>
            <a:endParaRPr lang="th-TH" dirty="0"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26" y="3643314"/>
            <a:ext cx="4000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cs typeface="+mj-cs"/>
              </a:rPr>
              <a:t>4) จัดทำแผนที่และออกเดินทาง</a:t>
            </a:r>
            <a:endParaRPr lang="th-TH" dirty="0"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8794" y="4500570"/>
            <a:ext cx="6786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cs typeface="+mj-cs"/>
              </a:rPr>
              <a:t>5) ติดตามความคืบหน้าและปรับแผนตามความเหมาะสม</a:t>
            </a:r>
            <a:endParaRPr lang="th-TH" dirty="0"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5286388"/>
            <a:ext cx="8072494" cy="1384995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th-TH" b="1" dirty="0">
                <a:cs typeface="+mj-cs"/>
              </a:rPr>
              <a:t>บทความโดย</a:t>
            </a:r>
            <a:r>
              <a:rPr lang="th-TH" b="1" dirty="0" smtClean="0">
                <a:cs typeface="+mj-cs"/>
              </a:rPr>
              <a:t/>
            </a:r>
            <a:br>
              <a:rPr lang="th-TH" b="1" dirty="0" smtClean="0">
                <a:cs typeface="+mj-cs"/>
              </a:rPr>
            </a:br>
            <a:r>
              <a:rPr lang="th-TH" b="1" dirty="0">
                <a:cs typeface="+mj-cs"/>
              </a:rPr>
              <a:t>ปริตา ธิติปรีชาพล</a:t>
            </a:r>
            <a:r>
              <a:rPr lang="th-TH" b="1" dirty="0" smtClean="0">
                <a:cs typeface="+mj-cs"/>
              </a:rPr>
              <a:t/>
            </a:r>
            <a:br>
              <a:rPr lang="th-TH" b="1" dirty="0" smtClean="0">
                <a:cs typeface="+mj-cs"/>
              </a:rPr>
            </a:br>
            <a:r>
              <a:rPr lang="th-TH" b="1" dirty="0">
                <a:cs typeface="+mj-cs"/>
              </a:rPr>
              <a:t>กลุ่มบริการที่ปรึกษาทางการเงินส่วน</a:t>
            </a:r>
            <a:r>
              <a:rPr lang="th-TH" b="1" dirty="0" smtClean="0">
                <a:cs typeface="+mj-cs"/>
              </a:rPr>
              <a:t>บุคคล</a:t>
            </a:r>
            <a:r>
              <a:rPr lang="th-TH" b="1" dirty="0">
                <a:cs typeface="+mj-cs"/>
              </a:rPr>
              <a:t> </a:t>
            </a:r>
            <a:r>
              <a:rPr lang="th-TH" b="1" dirty="0" smtClean="0">
                <a:cs typeface="+mj-cs"/>
              </a:rPr>
              <a:t>    ธนาคาร</a:t>
            </a:r>
            <a:r>
              <a:rPr lang="th-TH" b="1" dirty="0">
                <a:cs typeface="+mj-cs"/>
              </a:rPr>
              <a:t>กรุงศรีอยุธยา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1874587"/>
            <a:ext cx="2143140" cy="2554545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isometricOffAxis2Lef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algn="ctr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5 ขั้นตอนการวางแผนทางการเงินให้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มั่นคง</a:t>
            </a:r>
            <a:endParaRPr lang="th-TH" sz="40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225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Sky123.Org</cp:lastModifiedBy>
  <cp:revision>7</cp:revision>
  <dcterms:created xsi:type="dcterms:W3CDTF">2022-06-21T09:22:00Z</dcterms:created>
  <dcterms:modified xsi:type="dcterms:W3CDTF">2022-06-21T10:27:08Z</dcterms:modified>
</cp:coreProperties>
</file>