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66" r:id="rId4"/>
    <p:sldId id="364" r:id="rId5"/>
    <p:sldId id="365" r:id="rId6"/>
    <p:sldId id="258" r:id="rId7"/>
    <p:sldId id="367" r:id="rId8"/>
    <p:sldId id="368" r:id="rId9"/>
    <p:sldId id="369" r:id="rId10"/>
    <p:sldId id="268" r:id="rId11"/>
    <p:sldId id="3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FF33CC"/>
    <a:srgbClr val="FF00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68AD2C-F50A-4B1C-A62F-035F443744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AC89DB6-198C-4B86-8960-4C2F9CA1B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7BC2CE4-82E7-42B7-8E17-5797B6173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A8CED9D-961F-4E18-80C9-D9173250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D82F1E9-8474-41DA-A3E3-FE7A3DE4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7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009A6A-48AA-4CB2-BC97-53C99A788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FDFC658-50B2-47BB-82AB-2C5F20809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9B05410-332B-4329-A405-9DC5C034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36F68D7-C0BD-464D-A319-E3366D6EC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CD5E5A3-8C27-4503-886C-FC2AD58B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7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445A423-BFF8-48DE-B0F8-777134A12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BCB2631-A9DA-481E-B586-81AE7CBD3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FEB5708-3B54-48A7-B893-D952F9E5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C9C7509-585C-40F1-B9AF-C076C43F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2696D42-C741-4898-8A88-7F2D451F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4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2F3355-27EA-406F-9FAD-8CECC9AD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8C7BF9-38CC-4639-967E-2D1E03784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D2D2811-6A11-4C50-AA93-E07107569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40C63C-650F-45F1-95FB-1BD75677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B6D4956-6913-4DD8-98A4-572B5A9AC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DD717D2-A479-4277-BF9B-6F0716D8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F12FB8F-92D3-4AE4-90AC-4E3D27A5A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A94469C-634B-4883-8E70-7AFD5E5F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6A8BDA0-0F18-4CE2-A205-E59960FB2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52930A2-0389-424C-8A22-749BB2D8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0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E975841-0BF0-42BF-9371-4F183266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D8074DD-5D9C-4650-B141-9E52AC796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F572C1C-3D4D-4F84-B509-6CD9EEFFF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E7AFC65-C372-4917-AA77-49401883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6559139-CC23-405E-94B7-1D45EE0C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BC5B848-ED60-46D9-B49D-6FB5DD26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E41EBBC-22C8-49C5-B4FA-51179E7D3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FEF2E72-8540-4838-8480-FC9AEAFF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2071013B-6144-4748-8035-9E9413B6A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9AC135B-99EC-42AD-AF2C-D3ED50D4F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C85F534-1724-47E6-99C8-89392D0F3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FA4DDBC-D242-41EE-B56F-B051EFDC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DA1C3A8-AAD4-4607-84E3-7CA56DED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53F9C83-7980-40C3-B648-1EA477D7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6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CE0962C-C857-4E3E-9857-9295D72F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65B90E2-C89B-4AD7-A9C0-13CC4952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2EA8935-426A-44ED-837B-02103FD8B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C70EBC3-2949-4080-972D-142143B56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73AAF99-449E-47A7-96BB-28630B22A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CED7672-6A6B-4ADF-82D8-70CB7790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1655248-04EA-4234-AE2D-53DF18E5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E8F558-3F55-42B5-84D1-92746972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6771757-48C8-4EAC-8AEB-886408716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C13C07E-27BD-4CBB-AFFC-6EED8D3A0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72A7878-F827-42BA-9349-BD0F916B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979AFC5-69AC-4E52-924B-7A1E1C4F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290AB54-9116-4D65-AE4E-8DDBCAE9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9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E4424D-0109-4313-B6EC-8CA65D5D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E9DB2D6-B5CF-4970-8A9B-745E17EB5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EF96198-E6E3-432C-97C1-4B9ED1D2D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8AA2D9F-A6A8-4C37-9614-2E1CC760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3EF3CF8-0961-43B3-8619-4F6101A7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B9A5529-34F9-4E3C-99BC-9266865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1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FF33CC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26EA3573-A852-412C-B09A-33D4FE28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4FA4529-9D19-46C7-BA0C-844F16C68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21AE172-6F18-440B-82BF-A1EC2FAFD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5667-80A7-4BF8-A35A-6AA27988C17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7A61A48-E70A-407B-9AA9-16FD1CB6D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A850E37-3482-4823-B0FC-0F13FDE7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856FC-E496-4690-A4CC-480410327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9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7D65978-3DA7-44EA-9026-24AD1BEB2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97" y="213491"/>
            <a:ext cx="4729638" cy="472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C78EA8BE-51A0-4D18-95F8-FD912DB89EED}"/>
              </a:ext>
            </a:extLst>
          </p:cNvPr>
          <p:cNvSpPr txBox="1"/>
          <p:nvPr/>
        </p:nvSpPr>
        <p:spPr>
          <a:xfrm>
            <a:off x="982543" y="346274"/>
            <a:ext cx="6553201" cy="221599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accent6">
                    <a:lumMod val="50000"/>
                  </a:schemeClr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การจัดตั้ง                                          และพัฒนากลุ่มอาชีพ</a:t>
            </a:r>
          </a:p>
          <a:p>
            <a:endParaRPr lang="en-US" dirty="0"/>
          </a:p>
        </p:txBody>
      </p:sp>
      <p:pic>
        <p:nvPicPr>
          <p:cNvPr id="1026" name="Picture 2" descr="เที่ยวนาข้าวขั้นบันได ณ จังหวัดเชียงใหม่ จังหวัดแม่ฮ่องสอน จังหวัดน่าน |  ท่องเที่ยว">
            <a:extLst>
              <a:ext uri="{FF2B5EF4-FFF2-40B4-BE49-F238E27FC236}">
                <a16:creationId xmlns:a16="http://schemas.microsoft.com/office/drawing/2014/main" id="{44A2E39F-6C8D-4389-AD93-F99F38228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84" y="2546289"/>
            <a:ext cx="3081573" cy="2050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หลงเสน่ห์...ซูตองเป้">
            <a:extLst>
              <a:ext uri="{FF2B5EF4-FFF2-40B4-BE49-F238E27FC236}">
                <a16:creationId xmlns:a16="http://schemas.microsoft.com/office/drawing/2014/main" id="{A833C31C-3BAE-412B-9A7C-0860953A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3" y="2562265"/>
            <a:ext cx="3367563" cy="2050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ทำความรู้จักกับ พริก 10 สายพันธุ์ ที่มีตลาดรองรับ - M.I.W. Food">
            <a:extLst>
              <a:ext uri="{FF2B5EF4-FFF2-40B4-BE49-F238E27FC236}">
                <a16:creationId xmlns:a16="http://schemas.microsoft.com/office/drawing/2014/main" id="{97FB2F5C-11F3-4633-AFA7-DF4383CD3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93" y="4679849"/>
            <a:ext cx="3367563" cy="2050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สวนกาแฟไร่... - ขายต้นกล้ากาแฟอาราบิก้า-คาร์ติมอร์ ภาคใต้-ตรัง | Facebook">
            <a:extLst>
              <a:ext uri="{FF2B5EF4-FFF2-40B4-BE49-F238E27FC236}">
                <a16:creationId xmlns:a16="http://schemas.microsoft.com/office/drawing/2014/main" id="{816D4840-5FE8-4493-89D2-D340BB765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985" y="4612912"/>
            <a:ext cx="3081572" cy="2050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0E01A557-C4C8-446B-A358-F37EFF3B725A}"/>
              </a:ext>
            </a:extLst>
          </p:cNvPr>
          <p:cNvSpPr txBox="1"/>
          <p:nvPr/>
        </p:nvSpPr>
        <p:spPr>
          <a:xfrm>
            <a:off x="6905625" y="5032343"/>
            <a:ext cx="5107982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นางสาวจันทร์หอม  สีแดง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ผู้อำนวยการกลุ่มงานสารสนเทศการพัฒนาชุมชน</a:t>
            </a:r>
          </a:p>
          <a:p>
            <a:pPr algn="ctr"/>
            <a:r>
              <a:rPr lang="th-TH" sz="2000" b="1" dirty="0">
                <a:solidFill>
                  <a:srgbClr val="7030A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สำนักงานพัฒนาชุมชนจังหวัดสระแก้ว</a:t>
            </a:r>
          </a:p>
          <a:p>
            <a:pPr algn="ctr"/>
            <a:r>
              <a:rPr lang="th-TH" sz="20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โทร.  ๐๘๓ ๓๗๙ ๒๓๒๓</a:t>
            </a:r>
          </a:p>
          <a:p>
            <a:pPr algn="ctr"/>
            <a:r>
              <a:rPr lang="th-TH" sz="2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       </a:t>
            </a:r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๐๘๑ ๘๒๒ ๙๖๓๕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928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EB88F53-6668-42E6-8635-10371117E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1" y="2028825"/>
            <a:ext cx="5717199" cy="442840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1657763-70CF-4973-BA5C-3C4DDB718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0270" y="1149125"/>
            <a:ext cx="4428406" cy="6206862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CAACEBC2-3F8A-42B1-93E2-88962C33F049}"/>
              </a:ext>
            </a:extLst>
          </p:cNvPr>
          <p:cNvSpPr txBox="1"/>
          <p:nvPr/>
        </p:nvSpPr>
        <p:spPr>
          <a:xfrm>
            <a:off x="453771" y="427904"/>
            <a:ext cx="1104290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th-TH" sz="3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  <a:p>
            <a:pPr algn="ctr"/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เกณฑ์ประเมินมาตรฐานกลุ่ม/องค์กร ตามเกณฑ์ </a:t>
            </a:r>
            <a:r>
              <a:rPr lang="th-TH" sz="3600" b="1" dirty="0" err="1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มชช</a:t>
            </a:r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.๓</a:t>
            </a:r>
            <a:r>
              <a:rPr lang="en-US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X</a:t>
            </a:r>
            <a:r>
              <a:rPr lang="th-TH" sz="36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๓</a:t>
            </a:r>
            <a:endParaRPr lang="en-US" sz="36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705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6FF9E472-270F-4533-837D-282FE7ED6C71}"/>
              </a:ext>
            </a:extLst>
          </p:cNvPr>
          <p:cNvSpPr txBox="1"/>
          <p:nvPr/>
        </p:nvSpPr>
        <p:spPr>
          <a:xfrm>
            <a:off x="76199" y="2200275"/>
            <a:ext cx="6524626" cy="23654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isometricOffAxis2Lef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คำถามจากเวที</a:t>
            </a:r>
          </a:p>
          <a:p>
            <a:pPr algn="ctr"/>
            <a:r>
              <a:rPr lang="th-TH" sz="7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ข้อเสนอแนะ</a:t>
            </a:r>
            <a:endParaRPr lang="en-US" sz="7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3074" name="Picture 2" descr="ปภาพสติ๊กเกอร์เด็กยืนไหว้ ยินดีต้อนรับ | Shopee Thailand">
            <a:extLst>
              <a:ext uri="{FF2B5EF4-FFF2-40B4-BE49-F238E27FC236}">
                <a16:creationId xmlns:a16="http://schemas.microsoft.com/office/drawing/2014/main" id="{96D464AF-A7D0-4ED1-A6D1-24F95F1BB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19493"/>
            <a:ext cx="5514976" cy="5957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0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ตท.เปิดตัวโครงการหนุนขายผลิตภัณฑ์ OTOP ในปั๊มน้ำมัน">
            <a:extLst>
              <a:ext uri="{FF2B5EF4-FFF2-40B4-BE49-F238E27FC236}">
                <a16:creationId xmlns:a16="http://schemas.microsoft.com/office/drawing/2014/main" id="{0A1E7605-BD44-4329-A550-54C4BFAFE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16" y="5046256"/>
            <a:ext cx="2719633" cy="1811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ข่าว ร้าน OTOP Outlet @ สระแก้ว คึกคัก ประชาชนใช้โอกาสในช่วงวันหยุด  เดินทางจับจ่ายซื้อสินค้า ตามมาตรการ &amp;quot;ชิม ช้อป ใช้&amp;quot; -  ข่าวเล็กข่าวใหญ่รู้ก่อนใคร NAJA News&amp;#39; update">
            <a:extLst>
              <a:ext uri="{FF2B5EF4-FFF2-40B4-BE49-F238E27FC236}">
                <a16:creationId xmlns:a16="http://schemas.microsoft.com/office/drawing/2014/main" id="{411C9E8D-A90C-43B7-9374-B936C4E23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9" y="3779666"/>
            <a:ext cx="2388332" cy="1788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78F4EE34-C523-4B00-B949-D9CCC17B4260}"/>
              </a:ext>
            </a:extLst>
          </p:cNvPr>
          <p:cNvSpPr/>
          <p:nvPr/>
        </p:nvSpPr>
        <p:spPr>
          <a:xfrm>
            <a:off x="7978375" y="685344"/>
            <a:ext cx="3476625" cy="184785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B5FBDDD-B4C4-4C7B-81B4-7EF868F58140}"/>
              </a:ext>
            </a:extLst>
          </p:cNvPr>
          <p:cNvSpPr txBox="1"/>
          <p:nvPr/>
        </p:nvSpPr>
        <p:spPr>
          <a:xfrm>
            <a:off x="7978375" y="1193770"/>
            <a:ext cx="3267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กลุ่มอาชีพ</a:t>
            </a:r>
            <a:endParaRPr lang="en-US" sz="4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ลูกศร: ขวา 5">
            <a:extLst>
              <a:ext uri="{FF2B5EF4-FFF2-40B4-BE49-F238E27FC236}">
                <a16:creationId xmlns:a16="http://schemas.microsoft.com/office/drawing/2014/main" id="{479EDF0F-F3C6-45FF-81E7-2E1E0634C232}"/>
              </a:ext>
            </a:extLst>
          </p:cNvPr>
          <p:cNvSpPr/>
          <p:nvPr/>
        </p:nvSpPr>
        <p:spPr>
          <a:xfrm>
            <a:off x="2001738" y="490930"/>
            <a:ext cx="2876550" cy="1733550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รวมตัวกัน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ลูกศร: ขวา 7">
            <a:extLst>
              <a:ext uri="{FF2B5EF4-FFF2-40B4-BE49-F238E27FC236}">
                <a16:creationId xmlns:a16="http://schemas.microsoft.com/office/drawing/2014/main" id="{B5E630A1-4175-4FE2-AF86-6D3EDC4E5FBB}"/>
              </a:ext>
            </a:extLst>
          </p:cNvPr>
          <p:cNvSpPr/>
          <p:nvPr/>
        </p:nvSpPr>
        <p:spPr>
          <a:xfrm>
            <a:off x="4031306" y="1748643"/>
            <a:ext cx="2876550" cy="173355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ดำเนินกิจกรรมด้านอาชีพ</a:t>
            </a:r>
            <a:endParaRPr lang="en-US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9" name="ลูกศร: ขวา 8">
            <a:extLst>
              <a:ext uri="{FF2B5EF4-FFF2-40B4-BE49-F238E27FC236}">
                <a16:creationId xmlns:a16="http://schemas.microsoft.com/office/drawing/2014/main" id="{655C721D-DC74-4D52-9EAC-EC8AC6D5EEA5}"/>
              </a:ext>
            </a:extLst>
          </p:cNvPr>
          <p:cNvSpPr/>
          <p:nvPr/>
        </p:nvSpPr>
        <p:spPr>
          <a:xfrm>
            <a:off x="6060874" y="3036560"/>
            <a:ext cx="2876550" cy="173355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ต่อเนื่อง</a:t>
            </a:r>
            <a:endParaRPr lang="en-US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0" name="ลูกศร: ขวา 9">
            <a:extLst>
              <a:ext uri="{FF2B5EF4-FFF2-40B4-BE49-F238E27FC236}">
                <a16:creationId xmlns:a16="http://schemas.microsoft.com/office/drawing/2014/main" id="{84ADAF1B-9C50-4834-87F5-D00C7CA16502}"/>
              </a:ext>
            </a:extLst>
          </p:cNvPr>
          <p:cNvSpPr/>
          <p:nvPr/>
        </p:nvSpPr>
        <p:spPr>
          <a:xfrm>
            <a:off x="8090442" y="4309015"/>
            <a:ext cx="2876550" cy="173355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C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คณะกรรมการ  ระเบียบ</a:t>
            </a:r>
            <a:endParaRPr lang="en-US" sz="2800" b="1" dirty="0">
              <a:solidFill>
                <a:srgbClr val="C0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cxnSp>
        <p:nvCxnSpPr>
          <p:cNvPr id="12" name="ลูกศรเชื่อมต่อแบบตรง 11">
            <a:extLst>
              <a:ext uri="{FF2B5EF4-FFF2-40B4-BE49-F238E27FC236}">
                <a16:creationId xmlns:a16="http://schemas.microsoft.com/office/drawing/2014/main" id="{F064F019-3249-465D-8514-6393A1B98228}"/>
              </a:ext>
            </a:extLst>
          </p:cNvPr>
          <p:cNvCxnSpPr>
            <a:cxnSpLocks/>
          </p:cNvCxnSpPr>
          <p:nvPr/>
        </p:nvCxnSpPr>
        <p:spPr>
          <a:xfrm flipH="1">
            <a:off x="3047161" y="2540631"/>
            <a:ext cx="971251" cy="6760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>
            <a:extLst>
              <a:ext uri="{FF2B5EF4-FFF2-40B4-BE49-F238E27FC236}">
                <a16:creationId xmlns:a16="http://schemas.microsoft.com/office/drawing/2014/main" id="{631EFA15-B4C8-4F8C-903C-B17466CF82DB}"/>
              </a:ext>
            </a:extLst>
          </p:cNvPr>
          <p:cNvCxnSpPr>
            <a:cxnSpLocks/>
          </p:cNvCxnSpPr>
          <p:nvPr/>
        </p:nvCxnSpPr>
        <p:spPr>
          <a:xfrm flipH="1">
            <a:off x="3596358" y="2563368"/>
            <a:ext cx="441645" cy="7318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986A030C-DEEB-439E-8BF0-973A48506FD6}"/>
              </a:ext>
            </a:extLst>
          </p:cNvPr>
          <p:cNvSpPr txBox="1"/>
          <p:nvPr/>
        </p:nvSpPr>
        <p:spPr>
          <a:xfrm>
            <a:off x="1866061" y="2958973"/>
            <a:ext cx="11811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ผลิต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01FAC5ED-42E3-4909-B49E-B22A2C9F4F4F}"/>
              </a:ext>
            </a:extLst>
          </p:cNvPr>
          <p:cNvSpPr txBox="1"/>
          <p:nvPr/>
        </p:nvSpPr>
        <p:spPr>
          <a:xfrm>
            <a:off x="3112330" y="3289880"/>
            <a:ext cx="142636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จำหน่าย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98B66313-AAF0-4355-8260-8A5E3735A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84" y="4239051"/>
            <a:ext cx="2171632" cy="227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803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: ลูกศรขวา 1">
            <a:extLst>
              <a:ext uri="{FF2B5EF4-FFF2-40B4-BE49-F238E27FC236}">
                <a16:creationId xmlns:a16="http://schemas.microsoft.com/office/drawing/2014/main" id="{904B0B99-9706-4A51-A571-FE536D23D10D}"/>
              </a:ext>
            </a:extLst>
          </p:cNvPr>
          <p:cNvSpPr/>
          <p:nvPr/>
        </p:nvSpPr>
        <p:spPr>
          <a:xfrm>
            <a:off x="800100" y="2463729"/>
            <a:ext cx="2781300" cy="3895725"/>
          </a:xfrm>
          <a:prstGeom prst="righ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วัตถุ</a:t>
            </a:r>
          </a:p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ประสงค์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3A0BD6A-01B5-481D-B9BD-5C01D5CF8EB2}"/>
              </a:ext>
            </a:extLst>
          </p:cNvPr>
          <p:cNvSpPr txBox="1"/>
          <p:nvPr/>
        </p:nvSpPr>
        <p:spPr>
          <a:xfrm>
            <a:off x="4295773" y="2717867"/>
            <a:ext cx="665797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เพื่อส่งเสริมครัวเรือนรวมกลุ่มช่วยเหลือกัน มีความมั่นคงในอาชีพ   มีรายได้ต่อเนื่อง</a:t>
            </a:r>
            <a:endParaRPr lang="en-US" sz="20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2ABCABA9-BB12-4D4E-9CDC-482AF85E6431}"/>
              </a:ext>
            </a:extLst>
          </p:cNvPr>
          <p:cNvSpPr txBox="1"/>
          <p:nvPr/>
        </p:nvSpPr>
        <p:spPr>
          <a:xfrm>
            <a:off x="4362449" y="4096559"/>
            <a:ext cx="665797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เพื่อพัฒนาทักษะ ความรู้ ความสามารถในด้านการผลิต ตลาด               การจัดการ สู่การเป็นผู้ประกอบการชุมชน</a:t>
            </a:r>
            <a:endParaRPr lang="en-US" sz="20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375B2E6-2500-4AA5-AAD4-4BA5674BE386}"/>
              </a:ext>
            </a:extLst>
          </p:cNvPr>
          <p:cNvSpPr txBox="1"/>
          <p:nvPr/>
        </p:nvSpPr>
        <p:spPr>
          <a:xfrm>
            <a:off x="4362450" y="5391959"/>
            <a:ext cx="665797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33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เพื่อเป็นศูนย์กลางการแลกเปลี่ยนเรียนรู้ด้านอาชีพ สัมมาชีพ                  ตามหลักปรัชญาของเศรษฐกิจพอเพียง</a:t>
            </a:r>
            <a:endParaRPr lang="en-US" sz="2000" b="1" dirty="0">
              <a:solidFill>
                <a:srgbClr val="FF33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รูปหกเหลี่ยม 5">
            <a:extLst>
              <a:ext uri="{FF2B5EF4-FFF2-40B4-BE49-F238E27FC236}">
                <a16:creationId xmlns:a16="http://schemas.microsoft.com/office/drawing/2014/main" id="{520F7950-3CE8-4362-987C-9B9691C20D86}"/>
              </a:ext>
            </a:extLst>
          </p:cNvPr>
          <p:cNvSpPr/>
          <p:nvPr/>
        </p:nvSpPr>
        <p:spPr>
          <a:xfrm>
            <a:off x="3514723" y="2755972"/>
            <a:ext cx="781050" cy="619125"/>
          </a:xfrm>
          <a:prstGeom prst="hexago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๑.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รูปหกเหลี่ยม 6">
            <a:extLst>
              <a:ext uri="{FF2B5EF4-FFF2-40B4-BE49-F238E27FC236}">
                <a16:creationId xmlns:a16="http://schemas.microsoft.com/office/drawing/2014/main" id="{50D4AAEE-279A-4B4F-8723-E7F3A89907B4}"/>
              </a:ext>
            </a:extLst>
          </p:cNvPr>
          <p:cNvSpPr/>
          <p:nvPr/>
        </p:nvSpPr>
        <p:spPr>
          <a:xfrm>
            <a:off x="3581400" y="4102028"/>
            <a:ext cx="781050" cy="619125"/>
          </a:xfrm>
          <a:prstGeom prst="hexago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๒.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รูปหกเหลี่ยม 7">
            <a:extLst>
              <a:ext uri="{FF2B5EF4-FFF2-40B4-BE49-F238E27FC236}">
                <a16:creationId xmlns:a16="http://schemas.microsoft.com/office/drawing/2014/main" id="{CA01CC83-6B0F-464B-B0C8-D7AD54539332}"/>
              </a:ext>
            </a:extLst>
          </p:cNvPr>
          <p:cNvSpPr/>
          <p:nvPr/>
        </p:nvSpPr>
        <p:spPr>
          <a:xfrm>
            <a:off x="3581400" y="5452957"/>
            <a:ext cx="781050" cy="619125"/>
          </a:xfrm>
          <a:prstGeom prst="hexagon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๓.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FAC7937-DA99-41C8-ADC4-7E084B92C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" y="342900"/>
            <a:ext cx="2537328" cy="1903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0B41BBDD-3127-4C32-B90E-6B1A2A680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35" y="377426"/>
            <a:ext cx="2510375" cy="188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40D1789A-E18F-467C-8B13-958904ADE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12" y="758155"/>
            <a:ext cx="2704774" cy="15220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FD3F8C4F-28CA-4586-B7FD-9DBC44F57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44" y="425957"/>
            <a:ext cx="2427158" cy="182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24AEC5A-E0F5-411B-B152-D3EAD627F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74" y="1082411"/>
            <a:ext cx="2704774" cy="152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918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223A632-5B88-4E36-802D-FCE84769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3" y="1054862"/>
            <a:ext cx="2880320" cy="1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9C384A4-45BF-43CA-A0DC-1CD44A59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68" y="2782989"/>
            <a:ext cx="2548911" cy="19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78">
            <a:extLst>
              <a:ext uri="{FF2B5EF4-FFF2-40B4-BE49-F238E27FC236}">
                <a16:creationId xmlns:a16="http://schemas.microsoft.com/office/drawing/2014/main" id="{FEB64CFD-6892-4130-BA28-91DD1B1F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923" y="4989719"/>
            <a:ext cx="3052967" cy="17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77">
            <a:extLst>
              <a:ext uri="{FF2B5EF4-FFF2-40B4-BE49-F238E27FC236}">
                <a16:creationId xmlns:a16="http://schemas.microsoft.com/office/drawing/2014/main" id="{16F49BB9-4721-4AE6-A6E8-F86D2B3AC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913028"/>
            <a:ext cx="2880320" cy="190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76">
            <a:extLst>
              <a:ext uri="{FF2B5EF4-FFF2-40B4-BE49-F238E27FC236}">
                <a16:creationId xmlns:a16="http://schemas.microsoft.com/office/drawing/2014/main" id="{083C93AD-69AD-4772-8863-45FC2395A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31" y="2905987"/>
            <a:ext cx="3024336" cy="17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75">
            <a:extLst>
              <a:ext uri="{FF2B5EF4-FFF2-40B4-BE49-F238E27FC236}">
                <a16:creationId xmlns:a16="http://schemas.microsoft.com/office/drawing/2014/main" id="{3ACB2623-4DE4-4251-ABF1-F55A1F0F2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07" y="4945070"/>
            <a:ext cx="3024336" cy="180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453CC3D-A5F8-43E4-B1C9-B1C1EAA41956}"/>
              </a:ext>
            </a:extLst>
          </p:cNvPr>
          <p:cNvSpPr txBox="1"/>
          <p:nvPr/>
        </p:nvSpPr>
        <p:spPr>
          <a:xfrm>
            <a:off x="2279576" y="165479"/>
            <a:ext cx="9118510" cy="584775"/>
          </a:xfrm>
          <a:prstGeom prst="rect">
            <a:avLst/>
          </a:prstGeom>
          <a:solidFill>
            <a:srgbClr val="92D050"/>
          </a:solidFill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444444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12 อาชีพแต่งตัวธรรมดาๆ ไม่สวย แต่รวยกว่าคนใส่สูท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17B87EA-7F83-4957-914B-19CB0BA1B9C6}"/>
              </a:ext>
            </a:extLst>
          </p:cNvPr>
          <p:cNvSpPr txBox="1"/>
          <p:nvPr/>
        </p:nvSpPr>
        <p:spPr>
          <a:xfrm>
            <a:off x="3119427" y="163552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นำโด่ง.ขายก๋วยเตี๋ยว...จ้า</a:t>
            </a:r>
            <a:endParaRPr lang="en-US" sz="20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9F53814-80C1-40A6-B17E-75CE5E194B7B}"/>
              </a:ext>
            </a:extLst>
          </p:cNvPr>
          <p:cNvSpPr txBox="1"/>
          <p:nvPr/>
        </p:nvSpPr>
        <p:spPr>
          <a:xfrm>
            <a:off x="3937412" y="367470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หมูปิ้งตามมาติดๆ</a:t>
            </a:r>
            <a:endParaRPr lang="en-US" sz="20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8CF31384-BE4E-4FFC-BDD7-73DB80290260}"/>
              </a:ext>
            </a:extLst>
          </p:cNvPr>
          <p:cNvSpPr txBox="1"/>
          <p:nvPr/>
        </p:nvSpPr>
        <p:spPr>
          <a:xfrm>
            <a:off x="9000565" y="15128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ปัง ปัง ต้องส้มตำไก่ย่าง</a:t>
            </a:r>
            <a:endParaRPr lang="en-US" sz="20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4AEF813E-57E7-412D-801F-CF7889351456}"/>
              </a:ext>
            </a:extLst>
          </p:cNvPr>
          <p:cNvSpPr txBox="1"/>
          <p:nvPr/>
        </p:nvSpPr>
        <p:spPr>
          <a:xfrm>
            <a:off x="794" y="586506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สุดฮิตหากินง่าย...ตามสั่ง</a:t>
            </a:r>
            <a:endParaRPr lang="en-US" sz="20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60553CB8-1FA1-4841-A545-D9CAD09F1E7A}"/>
              </a:ext>
            </a:extLst>
          </p:cNvPr>
          <p:cNvSpPr txBox="1"/>
          <p:nvPr/>
        </p:nvSpPr>
        <p:spPr>
          <a:xfrm>
            <a:off x="9806509" y="3668554"/>
            <a:ext cx="235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ทุกอย่าง..ก็รถพุ่มพวง</a:t>
            </a:r>
            <a:endParaRPr lang="en-US" sz="2000" b="1" dirty="0">
              <a:solidFill>
                <a:srgbClr val="C0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70F9B74E-6058-4673-8A4E-3A15E3B7066A}"/>
              </a:ext>
            </a:extLst>
          </p:cNvPr>
          <p:cNvSpPr txBox="1"/>
          <p:nvPr/>
        </p:nvSpPr>
        <p:spPr>
          <a:xfrm>
            <a:off x="6216749" y="5959519"/>
            <a:ext cx="235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แก้ง่วง..ผลไม้ตามฤดู</a:t>
            </a:r>
            <a:endParaRPr lang="en-US" sz="2000" b="1" dirty="0">
              <a:solidFill>
                <a:srgbClr val="C0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833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74">
            <a:extLst>
              <a:ext uri="{FF2B5EF4-FFF2-40B4-BE49-F238E27FC236}">
                <a16:creationId xmlns:a16="http://schemas.microsoft.com/office/drawing/2014/main" id="{2585F6A5-9972-4953-ACDB-B70A9C29A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72" y="338208"/>
            <a:ext cx="2470644" cy="185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73">
            <a:extLst>
              <a:ext uri="{FF2B5EF4-FFF2-40B4-BE49-F238E27FC236}">
                <a16:creationId xmlns:a16="http://schemas.microsoft.com/office/drawing/2014/main" id="{E764E449-FF76-4BDE-AAC0-B3DC9573C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099" y="2470209"/>
            <a:ext cx="2897400" cy="196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72">
            <a:extLst>
              <a:ext uri="{FF2B5EF4-FFF2-40B4-BE49-F238E27FC236}">
                <a16:creationId xmlns:a16="http://schemas.microsoft.com/office/drawing/2014/main" id="{02CE6F41-ACFA-460F-8AEE-84923F292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98" y="4655713"/>
            <a:ext cx="2796121" cy="18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16">
            <a:extLst>
              <a:ext uri="{FF2B5EF4-FFF2-40B4-BE49-F238E27FC236}">
                <a16:creationId xmlns:a16="http://schemas.microsoft.com/office/drawing/2014/main" id="{E6F18CC5-3E74-49A5-9F5A-40BC7A02C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04" y="679355"/>
            <a:ext cx="2376264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:a16="http://schemas.microsoft.com/office/drawing/2014/main" id="{DDE2C9A3-3940-43B0-8BDE-9B00726D5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40" y="2440044"/>
            <a:ext cx="2416936" cy="185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 descr="70">
            <a:extLst>
              <a:ext uri="{FF2B5EF4-FFF2-40B4-BE49-F238E27FC236}">
                <a16:creationId xmlns:a16="http://schemas.microsoft.com/office/drawing/2014/main" id="{D73A851C-F557-4696-ACC1-AF57BFCA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0257" y="4528510"/>
            <a:ext cx="2959687" cy="16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DBFF7B66-BA98-4883-9DB5-E8571EBB3D8D}"/>
              </a:ext>
            </a:extLst>
          </p:cNvPr>
          <p:cNvSpPr txBox="1"/>
          <p:nvPr/>
        </p:nvSpPr>
        <p:spPr>
          <a:xfrm>
            <a:off x="3514351" y="964457"/>
            <a:ext cx="24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เฟื่องฟู....พี่รถบรรทุก</a:t>
            </a:r>
            <a:endParaRPr lang="en-US" sz="20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C85E71B-7F73-44DA-BAF2-12D8CB8D4627}"/>
              </a:ext>
            </a:extLst>
          </p:cNvPr>
          <p:cNvSpPr txBox="1"/>
          <p:nvPr/>
        </p:nvSpPr>
        <p:spPr>
          <a:xfrm>
            <a:off x="8839689" y="124879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ฟินทุกอย่าง..ตลาดนัดจ้า</a:t>
            </a:r>
            <a:endParaRPr lang="en-US" sz="2000" b="1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2520526-54F6-4165-B9D7-6430586A644D}"/>
              </a:ext>
            </a:extLst>
          </p:cNvPr>
          <p:cNvSpPr txBox="1"/>
          <p:nvPr/>
        </p:nvSpPr>
        <p:spPr>
          <a:xfrm>
            <a:off x="146169" y="5301396"/>
            <a:ext cx="1916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ลืมไม่ได้..ก็พี่วิน</a:t>
            </a:r>
            <a:endParaRPr lang="en-US" sz="20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B3D3A1AE-3646-4CA9-8A88-FC93E94F3958}"/>
              </a:ext>
            </a:extLst>
          </p:cNvPr>
          <p:cNvSpPr txBox="1"/>
          <p:nvPr/>
        </p:nvSpPr>
        <p:spPr>
          <a:xfrm>
            <a:off x="138530" y="2945355"/>
            <a:ext cx="191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FF33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ชงสนุก</a:t>
            </a:r>
          </a:p>
          <a:p>
            <a:pPr algn="ctr"/>
            <a:r>
              <a:rPr lang="th-TH" sz="2000" b="1" dirty="0">
                <a:solidFill>
                  <a:srgbClr val="FF33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ทุกเมนูเครื่องดื่ม</a:t>
            </a:r>
            <a:endParaRPr lang="en-US" sz="2000" b="1" dirty="0">
              <a:solidFill>
                <a:srgbClr val="FF33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C6ED6EBD-8616-4D04-98CF-A968DA4EF9B4}"/>
              </a:ext>
            </a:extLst>
          </p:cNvPr>
          <p:cNvSpPr txBox="1"/>
          <p:nvPr/>
        </p:nvSpPr>
        <p:spPr>
          <a:xfrm>
            <a:off x="5319253" y="3385442"/>
            <a:ext cx="241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ช้าหมดอดกิน..ข้าวแกง</a:t>
            </a:r>
            <a:endParaRPr lang="en-US" sz="20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C2B6D0F1-F341-49B8-950B-1604D7D6A6E6}"/>
              </a:ext>
            </a:extLst>
          </p:cNvPr>
          <p:cNvSpPr txBox="1"/>
          <p:nvPr/>
        </p:nvSpPr>
        <p:spPr>
          <a:xfrm>
            <a:off x="5565089" y="5387698"/>
            <a:ext cx="2618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แพง ไม่แพง..ตัดผมชาย</a:t>
            </a:r>
            <a:endParaRPr lang="en-US" sz="2000" b="1" dirty="0">
              <a:solidFill>
                <a:srgbClr val="FF00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E1FB43DD-F0EA-4C56-9584-214C2C2046E1}"/>
              </a:ext>
            </a:extLst>
          </p:cNvPr>
          <p:cNvSpPr txBox="1"/>
          <p:nvPr/>
        </p:nvSpPr>
        <p:spPr>
          <a:xfrm>
            <a:off x="4979041" y="6237313"/>
            <a:ext cx="558404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444444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ที่มา </a:t>
            </a:r>
            <a:r>
              <a:rPr lang="en-US" b="1" dirty="0">
                <a:solidFill>
                  <a:srgbClr val="444444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: www.ThaiSMEsCenter.com</a:t>
            </a:r>
            <a:endParaRPr lang="en-US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353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E5EFDF0-1F71-484C-B663-BD60EB51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1" y="284066"/>
            <a:ext cx="11242138" cy="62898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78999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9D211238-40D0-4C83-88BB-ED782BC2C898}"/>
              </a:ext>
            </a:extLst>
          </p:cNvPr>
          <p:cNvSpPr/>
          <p:nvPr/>
        </p:nvSpPr>
        <p:spPr>
          <a:xfrm>
            <a:off x="4369467" y="2552119"/>
            <a:ext cx="3248025" cy="230505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การบริหารกลุ่มอาชีพ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id="{A310FB01-9347-4A5F-96AC-ED3EF824C153}"/>
              </a:ext>
            </a:extLst>
          </p:cNvPr>
          <p:cNvSpPr/>
          <p:nvPr/>
        </p:nvSpPr>
        <p:spPr>
          <a:xfrm>
            <a:off x="7586536" y="1000890"/>
            <a:ext cx="3228976" cy="123825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กลุ่ม /สมาชิก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EA4E38D6-8677-4004-99E8-E94C2B965364}"/>
              </a:ext>
            </a:extLst>
          </p:cNvPr>
          <p:cNvSpPr/>
          <p:nvPr/>
        </p:nvSpPr>
        <p:spPr>
          <a:xfrm>
            <a:off x="8501063" y="4008920"/>
            <a:ext cx="3014662" cy="131445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กรรมการ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9DAE8D4A-E8A3-450F-86CC-84D743429AAE}"/>
              </a:ext>
            </a:extLst>
          </p:cNvPr>
          <p:cNvSpPr/>
          <p:nvPr/>
        </p:nvSpPr>
        <p:spPr>
          <a:xfrm>
            <a:off x="3944109" y="5500387"/>
            <a:ext cx="2971826" cy="120691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กฎ กติกา</a:t>
            </a:r>
            <a:endParaRPr lang="en-US" sz="32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08B682A0-7155-4026-8E3F-7F64D38A4A02}"/>
              </a:ext>
            </a:extLst>
          </p:cNvPr>
          <p:cNvSpPr/>
          <p:nvPr/>
        </p:nvSpPr>
        <p:spPr>
          <a:xfrm>
            <a:off x="153964" y="3365983"/>
            <a:ext cx="2952750" cy="12858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กองทุน</a:t>
            </a:r>
            <a:endParaRPr lang="en-US" sz="32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3A19404E-D2BF-4E25-A44F-B0A6FC3C8775}"/>
              </a:ext>
            </a:extLst>
          </p:cNvPr>
          <p:cNvSpPr/>
          <p:nvPr/>
        </p:nvSpPr>
        <p:spPr>
          <a:xfrm>
            <a:off x="2416722" y="877067"/>
            <a:ext cx="3054775" cy="10318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33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กิจกรรม</a:t>
            </a:r>
            <a:endParaRPr lang="en-US" sz="3200" b="1" dirty="0">
              <a:solidFill>
                <a:srgbClr val="FF33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ลูกศร: โค้งซ้าย 7">
            <a:extLst>
              <a:ext uri="{FF2B5EF4-FFF2-40B4-BE49-F238E27FC236}">
                <a16:creationId xmlns:a16="http://schemas.microsoft.com/office/drawing/2014/main" id="{0A5753C9-1DAF-41E7-B564-74047C1855FD}"/>
              </a:ext>
            </a:extLst>
          </p:cNvPr>
          <p:cNvSpPr/>
          <p:nvPr/>
        </p:nvSpPr>
        <p:spPr>
          <a:xfrm>
            <a:off x="9360788" y="2412864"/>
            <a:ext cx="628650" cy="17145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ลูกศร: โค้งซ้าย 8">
            <a:extLst>
              <a:ext uri="{FF2B5EF4-FFF2-40B4-BE49-F238E27FC236}">
                <a16:creationId xmlns:a16="http://schemas.microsoft.com/office/drawing/2014/main" id="{78907C9A-E036-40EF-B8C2-68022787166C}"/>
              </a:ext>
            </a:extLst>
          </p:cNvPr>
          <p:cNvSpPr/>
          <p:nvPr/>
        </p:nvSpPr>
        <p:spPr>
          <a:xfrm rot="3934551">
            <a:off x="7638669" y="4714574"/>
            <a:ext cx="642623" cy="2264945"/>
          </a:xfrm>
          <a:prstGeom prst="curvedLeftArrow">
            <a:avLst>
              <a:gd name="adj1" fmla="val 25000"/>
              <a:gd name="adj2" fmla="val 50000"/>
              <a:gd name="adj3" fmla="val 38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ลูกศร: โค้งซ้าย 9">
            <a:extLst>
              <a:ext uri="{FF2B5EF4-FFF2-40B4-BE49-F238E27FC236}">
                <a16:creationId xmlns:a16="http://schemas.microsoft.com/office/drawing/2014/main" id="{D6B4B257-FCF0-48F1-A02E-0B04B363C5D1}"/>
              </a:ext>
            </a:extLst>
          </p:cNvPr>
          <p:cNvSpPr/>
          <p:nvPr/>
        </p:nvSpPr>
        <p:spPr>
          <a:xfrm rot="8677613">
            <a:off x="2944287" y="4484186"/>
            <a:ext cx="559139" cy="175924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ลูกศร: โค้งซ้าย 10">
            <a:extLst>
              <a:ext uri="{FF2B5EF4-FFF2-40B4-BE49-F238E27FC236}">
                <a16:creationId xmlns:a16="http://schemas.microsoft.com/office/drawing/2014/main" id="{974B9A54-CADC-4101-8360-D17129C5D67F}"/>
              </a:ext>
            </a:extLst>
          </p:cNvPr>
          <p:cNvSpPr/>
          <p:nvPr/>
        </p:nvSpPr>
        <p:spPr>
          <a:xfrm rot="12644060">
            <a:off x="1902604" y="1504344"/>
            <a:ext cx="576138" cy="18170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ลูกศร: โค้งซ้าย 11">
            <a:extLst>
              <a:ext uri="{FF2B5EF4-FFF2-40B4-BE49-F238E27FC236}">
                <a16:creationId xmlns:a16="http://schemas.microsoft.com/office/drawing/2014/main" id="{5626BC7E-2BB9-4B56-AC02-12C18B5AB475}"/>
              </a:ext>
            </a:extLst>
          </p:cNvPr>
          <p:cNvSpPr/>
          <p:nvPr/>
        </p:nvSpPr>
        <p:spPr>
          <a:xfrm rot="16415127">
            <a:off x="6391543" y="-488133"/>
            <a:ext cx="539132" cy="28175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ลูกศร: ซ้าย-ขวา 12">
            <a:extLst>
              <a:ext uri="{FF2B5EF4-FFF2-40B4-BE49-F238E27FC236}">
                <a16:creationId xmlns:a16="http://schemas.microsoft.com/office/drawing/2014/main" id="{EA95517F-4491-4E98-B45D-1323AEB11712}"/>
              </a:ext>
            </a:extLst>
          </p:cNvPr>
          <p:cNvSpPr/>
          <p:nvPr/>
        </p:nvSpPr>
        <p:spPr>
          <a:xfrm rot="18328800">
            <a:off x="7070916" y="2403590"/>
            <a:ext cx="1331255" cy="291869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ลูกศร: ซ้าย-ขวา 13">
            <a:extLst>
              <a:ext uri="{FF2B5EF4-FFF2-40B4-BE49-F238E27FC236}">
                <a16:creationId xmlns:a16="http://schemas.microsoft.com/office/drawing/2014/main" id="{20E72C91-E62A-4448-94C5-70A9A6D7F094}"/>
              </a:ext>
            </a:extLst>
          </p:cNvPr>
          <p:cNvSpPr/>
          <p:nvPr/>
        </p:nvSpPr>
        <p:spPr>
          <a:xfrm rot="12562497">
            <a:off x="7454263" y="4031759"/>
            <a:ext cx="1259446" cy="2369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ลูกศร: ซ้าย-ขวา 14">
            <a:extLst>
              <a:ext uri="{FF2B5EF4-FFF2-40B4-BE49-F238E27FC236}">
                <a16:creationId xmlns:a16="http://schemas.microsoft.com/office/drawing/2014/main" id="{34FA7BBD-53C4-4FED-9545-65BB9DB99117}"/>
              </a:ext>
            </a:extLst>
          </p:cNvPr>
          <p:cNvSpPr/>
          <p:nvPr/>
        </p:nvSpPr>
        <p:spPr>
          <a:xfrm rot="12562497">
            <a:off x="4317913" y="2122736"/>
            <a:ext cx="1259446" cy="2369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: ซ้าย-ขวา 15">
            <a:extLst>
              <a:ext uri="{FF2B5EF4-FFF2-40B4-BE49-F238E27FC236}">
                <a16:creationId xmlns:a16="http://schemas.microsoft.com/office/drawing/2014/main" id="{6174BEC9-E895-4A7B-8B32-46B57DA35D43}"/>
              </a:ext>
            </a:extLst>
          </p:cNvPr>
          <p:cNvSpPr/>
          <p:nvPr/>
        </p:nvSpPr>
        <p:spPr>
          <a:xfrm rot="5812701">
            <a:off x="5327721" y="5096433"/>
            <a:ext cx="744922" cy="20362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: ซ้าย-ขวา 16">
            <a:extLst>
              <a:ext uri="{FF2B5EF4-FFF2-40B4-BE49-F238E27FC236}">
                <a16:creationId xmlns:a16="http://schemas.microsoft.com/office/drawing/2014/main" id="{C7F8C358-1878-4D52-901F-F94F0D4DAA32}"/>
              </a:ext>
            </a:extLst>
          </p:cNvPr>
          <p:cNvSpPr/>
          <p:nvPr/>
        </p:nvSpPr>
        <p:spPr>
          <a:xfrm rot="9748752">
            <a:off x="3097915" y="3684028"/>
            <a:ext cx="1259446" cy="2369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2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>
            <a:extLst>
              <a:ext uri="{FF2B5EF4-FFF2-40B4-BE49-F238E27FC236}">
                <a16:creationId xmlns:a16="http://schemas.microsoft.com/office/drawing/2014/main" id="{9D211238-40D0-4C83-88BB-ED782BC2C898}"/>
              </a:ext>
            </a:extLst>
          </p:cNvPr>
          <p:cNvSpPr/>
          <p:nvPr/>
        </p:nvSpPr>
        <p:spPr>
          <a:xfrm>
            <a:off x="4363807" y="2529215"/>
            <a:ext cx="3248025" cy="230505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การพัฒนากลุ่มอาชีพ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id="{A310FB01-9347-4A5F-96AC-ED3EF824C153}"/>
              </a:ext>
            </a:extLst>
          </p:cNvPr>
          <p:cNvSpPr/>
          <p:nvPr/>
        </p:nvSpPr>
        <p:spPr>
          <a:xfrm>
            <a:off x="7676520" y="1000401"/>
            <a:ext cx="3228976" cy="123825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การบริหารจัดการ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EA4E38D6-8677-4004-99E8-E94C2B965364}"/>
              </a:ext>
            </a:extLst>
          </p:cNvPr>
          <p:cNvSpPr/>
          <p:nvPr/>
        </p:nvSpPr>
        <p:spPr>
          <a:xfrm>
            <a:off x="8697753" y="4094383"/>
            <a:ext cx="3014662" cy="1314452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การผลิต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9DAE8D4A-E8A3-450F-86CC-84D743429AAE}"/>
              </a:ext>
            </a:extLst>
          </p:cNvPr>
          <p:cNvSpPr/>
          <p:nvPr/>
        </p:nvSpPr>
        <p:spPr>
          <a:xfrm>
            <a:off x="3892600" y="5609275"/>
            <a:ext cx="2971826" cy="12069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เพิ่มมูลค่าผลิตภัณฑ์</a:t>
            </a:r>
            <a:endParaRPr lang="en-US" sz="28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08B682A0-7155-4026-8E3F-7F64D38A4A02}"/>
              </a:ext>
            </a:extLst>
          </p:cNvPr>
          <p:cNvSpPr/>
          <p:nvPr/>
        </p:nvSpPr>
        <p:spPr>
          <a:xfrm>
            <a:off x="153964" y="3365983"/>
            <a:ext cx="2952750" cy="12858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ช่องทางการตลาด</a:t>
            </a:r>
            <a:endParaRPr lang="en-US" sz="2800" b="1" dirty="0">
              <a:solidFill>
                <a:srgbClr val="00206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วงรี 6">
            <a:extLst>
              <a:ext uri="{FF2B5EF4-FFF2-40B4-BE49-F238E27FC236}">
                <a16:creationId xmlns:a16="http://schemas.microsoft.com/office/drawing/2014/main" id="{3A19404E-D2BF-4E25-A44F-B0A6FC3C8775}"/>
              </a:ext>
            </a:extLst>
          </p:cNvPr>
          <p:cNvSpPr/>
          <p:nvPr/>
        </p:nvSpPr>
        <p:spPr>
          <a:xfrm>
            <a:off x="2416722" y="755477"/>
            <a:ext cx="3054775" cy="115342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การจัดสรร ผลกำไร</a:t>
            </a:r>
            <a:endParaRPr lang="en-US" sz="2800" b="1" dirty="0">
              <a:solidFill>
                <a:schemeClr val="tx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ลูกศร: โค้งซ้าย 7">
            <a:extLst>
              <a:ext uri="{FF2B5EF4-FFF2-40B4-BE49-F238E27FC236}">
                <a16:creationId xmlns:a16="http://schemas.microsoft.com/office/drawing/2014/main" id="{0A5753C9-1DAF-41E7-B564-74047C1855FD}"/>
              </a:ext>
            </a:extLst>
          </p:cNvPr>
          <p:cNvSpPr/>
          <p:nvPr/>
        </p:nvSpPr>
        <p:spPr>
          <a:xfrm>
            <a:off x="9360788" y="2412864"/>
            <a:ext cx="628650" cy="1714500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ลูกศร: โค้งซ้าย 8">
            <a:extLst>
              <a:ext uri="{FF2B5EF4-FFF2-40B4-BE49-F238E27FC236}">
                <a16:creationId xmlns:a16="http://schemas.microsoft.com/office/drawing/2014/main" id="{78907C9A-E036-40EF-B8C2-68022787166C}"/>
              </a:ext>
            </a:extLst>
          </p:cNvPr>
          <p:cNvSpPr/>
          <p:nvPr/>
        </p:nvSpPr>
        <p:spPr>
          <a:xfrm rot="3934551">
            <a:off x="7638669" y="4714574"/>
            <a:ext cx="642623" cy="2264945"/>
          </a:xfrm>
          <a:prstGeom prst="curvedLeftArrow">
            <a:avLst>
              <a:gd name="adj1" fmla="val 25000"/>
              <a:gd name="adj2" fmla="val 50000"/>
              <a:gd name="adj3" fmla="val 38724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ลูกศร: โค้งซ้าย 9">
            <a:extLst>
              <a:ext uri="{FF2B5EF4-FFF2-40B4-BE49-F238E27FC236}">
                <a16:creationId xmlns:a16="http://schemas.microsoft.com/office/drawing/2014/main" id="{D6B4B257-FCF0-48F1-A02E-0B04B363C5D1}"/>
              </a:ext>
            </a:extLst>
          </p:cNvPr>
          <p:cNvSpPr/>
          <p:nvPr/>
        </p:nvSpPr>
        <p:spPr>
          <a:xfrm rot="8677613">
            <a:off x="2944287" y="4484186"/>
            <a:ext cx="559139" cy="1759249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ลูกศร: โค้งซ้าย 10">
            <a:extLst>
              <a:ext uri="{FF2B5EF4-FFF2-40B4-BE49-F238E27FC236}">
                <a16:creationId xmlns:a16="http://schemas.microsoft.com/office/drawing/2014/main" id="{974B9A54-CADC-4101-8360-D17129C5D67F}"/>
              </a:ext>
            </a:extLst>
          </p:cNvPr>
          <p:cNvSpPr/>
          <p:nvPr/>
        </p:nvSpPr>
        <p:spPr>
          <a:xfrm rot="12644060">
            <a:off x="1902604" y="1504344"/>
            <a:ext cx="576138" cy="1817041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ลูกศร: โค้งซ้าย 11">
            <a:extLst>
              <a:ext uri="{FF2B5EF4-FFF2-40B4-BE49-F238E27FC236}">
                <a16:creationId xmlns:a16="http://schemas.microsoft.com/office/drawing/2014/main" id="{5626BC7E-2BB9-4B56-AC02-12C18B5AB475}"/>
              </a:ext>
            </a:extLst>
          </p:cNvPr>
          <p:cNvSpPr/>
          <p:nvPr/>
        </p:nvSpPr>
        <p:spPr>
          <a:xfrm rot="16415127">
            <a:off x="6391543" y="-488133"/>
            <a:ext cx="539132" cy="2817551"/>
          </a:xfrm>
          <a:prstGeom prst="curvedLef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ลูกศร: ซ้าย-ขวา 12">
            <a:extLst>
              <a:ext uri="{FF2B5EF4-FFF2-40B4-BE49-F238E27FC236}">
                <a16:creationId xmlns:a16="http://schemas.microsoft.com/office/drawing/2014/main" id="{EA95517F-4491-4E98-B45D-1323AEB11712}"/>
              </a:ext>
            </a:extLst>
          </p:cNvPr>
          <p:cNvSpPr/>
          <p:nvPr/>
        </p:nvSpPr>
        <p:spPr>
          <a:xfrm rot="18328800">
            <a:off x="6995914" y="2324212"/>
            <a:ext cx="1231834" cy="28936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ลูกศร: ซ้าย-ขวา 13">
            <a:extLst>
              <a:ext uri="{FF2B5EF4-FFF2-40B4-BE49-F238E27FC236}">
                <a16:creationId xmlns:a16="http://schemas.microsoft.com/office/drawing/2014/main" id="{20E72C91-E62A-4448-94C5-70A9A6D7F094}"/>
              </a:ext>
            </a:extLst>
          </p:cNvPr>
          <p:cNvSpPr/>
          <p:nvPr/>
        </p:nvSpPr>
        <p:spPr>
          <a:xfrm rot="12562497">
            <a:off x="7589072" y="4007492"/>
            <a:ext cx="1383952" cy="26995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ลูกศร: ซ้าย-ขวา 14">
            <a:extLst>
              <a:ext uri="{FF2B5EF4-FFF2-40B4-BE49-F238E27FC236}">
                <a16:creationId xmlns:a16="http://schemas.microsoft.com/office/drawing/2014/main" id="{34FA7BBD-53C4-4FED-9545-65BB9DB99117}"/>
              </a:ext>
            </a:extLst>
          </p:cNvPr>
          <p:cNvSpPr/>
          <p:nvPr/>
        </p:nvSpPr>
        <p:spPr>
          <a:xfrm rot="12562497">
            <a:off x="4317913" y="2122736"/>
            <a:ext cx="1259446" cy="2369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: ซ้าย-ขวา 15">
            <a:extLst>
              <a:ext uri="{FF2B5EF4-FFF2-40B4-BE49-F238E27FC236}">
                <a16:creationId xmlns:a16="http://schemas.microsoft.com/office/drawing/2014/main" id="{6174BEC9-E895-4A7B-8B32-46B57DA35D43}"/>
              </a:ext>
            </a:extLst>
          </p:cNvPr>
          <p:cNvSpPr/>
          <p:nvPr/>
        </p:nvSpPr>
        <p:spPr>
          <a:xfrm rot="5812701">
            <a:off x="5303632" y="5100297"/>
            <a:ext cx="780027" cy="26584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: ซ้าย-ขวา 16">
            <a:extLst>
              <a:ext uri="{FF2B5EF4-FFF2-40B4-BE49-F238E27FC236}">
                <a16:creationId xmlns:a16="http://schemas.microsoft.com/office/drawing/2014/main" id="{C7F8C358-1878-4D52-901F-F94F0D4DAA32}"/>
              </a:ext>
            </a:extLst>
          </p:cNvPr>
          <p:cNvSpPr/>
          <p:nvPr/>
        </p:nvSpPr>
        <p:spPr>
          <a:xfrm rot="9748752">
            <a:off x="3097915" y="3684028"/>
            <a:ext cx="1259446" cy="236900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25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: ลูกศรขวา 1">
            <a:extLst>
              <a:ext uri="{FF2B5EF4-FFF2-40B4-BE49-F238E27FC236}">
                <a16:creationId xmlns:a16="http://schemas.microsoft.com/office/drawing/2014/main" id="{2BC2FFF8-E67B-4176-9094-7410890B4D04}"/>
              </a:ext>
            </a:extLst>
          </p:cNvPr>
          <p:cNvSpPr/>
          <p:nvPr/>
        </p:nvSpPr>
        <p:spPr>
          <a:xfrm>
            <a:off x="2876550" y="1328737"/>
            <a:ext cx="3419475" cy="4295776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ปัจจัยความสำเร็จ</a:t>
            </a:r>
            <a:endParaRPr lang="en-US" sz="36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40E1395-FBF7-4CF3-94FE-4636A986D388}"/>
              </a:ext>
            </a:extLst>
          </p:cNvPr>
          <p:cNvSpPr txBox="1"/>
          <p:nvPr/>
        </p:nvSpPr>
        <p:spPr>
          <a:xfrm>
            <a:off x="6848476" y="1496618"/>
            <a:ext cx="386715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สมาชิก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8E3ED3A9-8BFB-463C-99C1-1C9C3B1286D3}"/>
              </a:ext>
            </a:extLst>
          </p:cNvPr>
          <p:cNvSpPr txBox="1"/>
          <p:nvPr/>
        </p:nvSpPr>
        <p:spPr>
          <a:xfrm>
            <a:off x="6848476" y="654052"/>
            <a:ext cx="386715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ผู้นำ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E6AF71E5-8DE9-423E-97E5-91458283EE31}"/>
              </a:ext>
            </a:extLst>
          </p:cNvPr>
          <p:cNvSpPr txBox="1"/>
          <p:nvPr/>
        </p:nvSpPr>
        <p:spPr>
          <a:xfrm>
            <a:off x="6848476" y="2307078"/>
            <a:ext cx="386715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วัตถุประสงค์กลุ่ม</a:t>
            </a:r>
            <a:endParaRPr lang="en-US" sz="28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84DC0F2C-2CD1-4323-BC81-EA614CFBF578}"/>
              </a:ext>
            </a:extLst>
          </p:cNvPr>
          <p:cNvSpPr txBox="1"/>
          <p:nvPr/>
        </p:nvSpPr>
        <p:spPr>
          <a:xfrm>
            <a:off x="6848476" y="3166090"/>
            <a:ext cx="3867152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000FF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บริการจัดการกลุ่ม</a:t>
            </a:r>
            <a:endParaRPr lang="en-US" sz="2800" b="1" dirty="0">
              <a:solidFill>
                <a:srgbClr val="0000FF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B5B1106-35E6-4F4B-BCF5-7DCF823555D8}"/>
              </a:ext>
            </a:extLst>
          </p:cNvPr>
          <p:cNvSpPr txBox="1"/>
          <p:nvPr/>
        </p:nvSpPr>
        <p:spPr>
          <a:xfrm>
            <a:off x="6848476" y="4017743"/>
            <a:ext cx="386715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330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การสื่อสารภายในกลุ่ม</a:t>
            </a:r>
            <a:endParaRPr lang="en-US" sz="2800" b="1" dirty="0">
              <a:solidFill>
                <a:srgbClr val="FF3300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A6375B1-D272-46E0-AFEF-BF5F520022FF}"/>
              </a:ext>
            </a:extLst>
          </p:cNvPr>
          <p:cNvSpPr txBox="1"/>
          <p:nvPr/>
        </p:nvSpPr>
        <p:spPr>
          <a:xfrm>
            <a:off x="6848476" y="5576888"/>
            <a:ext cx="3867152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เงินทุนของกลุ่ม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672FAEAF-104A-4CBD-8C85-C6AD001DD33F}"/>
              </a:ext>
            </a:extLst>
          </p:cNvPr>
          <p:cNvSpPr txBox="1"/>
          <p:nvPr/>
        </p:nvSpPr>
        <p:spPr>
          <a:xfrm>
            <a:off x="6848476" y="4807126"/>
            <a:ext cx="386715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การผลิต ผลงานของกลุ่ม</a:t>
            </a:r>
            <a:endParaRPr lang="en-US" sz="2800" b="1" dirty="0">
              <a:solidFill>
                <a:schemeClr val="bg1"/>
              </a:solidFill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2" name="รูปหกเหลี่ยม 11">
            <a:extLst>
              <a:ext uri="{FF2B5EF4-FFF2-40B4-BE49-F238E27FC236}">
                <a16:creationId xmlns:a16="http://schemas.microsoft.com/office/drawing/2014/main" id="{BFAA1A33-CCE0-4B7B-9BD4-F75F6AE02446}"/>
              </a:ext>
            </a:extLst>
          </p:cNvPr>
          <p:cNvSpPr/>
          <p:nvPr/>
        </p:nvSpPr>
        <p:spPr>
          <a:xfrm>
            <a:off x="6286500" y="654052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๑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3" name="รูปหกเหลี่ยม 12">
            <a:extLst>
              <a:ext uri="{FF2B5EF4-FFF2-40B4-BE49-F238E27FC236}">
                <a16:creationId xmlns:a16="http://schemas.microsoft.com/office/drawing/2014/main" id="{7FAA120B-A46C-4C29-9BA4-B11F798F64C9}"/>
              </a:ext>
            </a:extLst>
          </p:cNvPr>
          <p:cNvSpPr/>
          <p:nvPr/>
        </p:nvSpPr>
        <p:spPr>
          <a:xfrm>
            <a:off x="6286500" y="1455425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๒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4" name="รูปหกเหลี่ยม 13">
            <a:extLst>
              <a:ext uri="{FF2B5EF4-FFF2-40B4-BE49-F238E27FC236}">
                <a16:creationId xmlns:a16="http://schemas.microsoft.com/office/drawing/2014/main" id="{D1B38308-5765-46C6-813B-885C845B9CEC}"/>
              </a:ext>
            </a:extLst>
          </p:cNvPr>
          <p:cNvSpPr/>
          <p:nvPr/>
        </p:nvSpPr>
        <p:spPr>
          <a:xfrm>
            <a:off x="6286500" y="2305350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๓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5" name="รูปหกเหลี่ยม 14">
            <a:extLst>
              <a:ext uri="{FF2B5EF4-FFF2-40B4-BE49-F238E27FC236}">
                <a16:creationId xmlns:a16="http://schemas.microsoft.com/office/drawing/2014/main" id="{150633FE-3E20-470F-B7BC-16A7798490F9}"/>
              </a:ext>
            </a:extLst>
          </p:cNvPr>
          <p:cNvSpPr/>
          <p:nvPr/>
        </p:nvSpPr>
        <p:spPr>
          <a:xfrm>
            <a:off x="6286500" y="3143361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๔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6" name="รูปหกเหลี่ยม 15">
            <a:extLst>
              <a:ext uri="{FF2B5EF4-FFF2-40B4-BE49-F238E27FC236}">
                <a16:creationId xmlns:a16="http://schemas.microsoft.com/office/drawing/2014/main" id="{B300CBF1-EEF5-4D3A-B228-1B8D9672D712}"/>
              </a:ext>
            </a:extLst>
          </p:cNvPr>
          <p:cNvSpPr/>
          <p:nvPr/>
        </p:nvSpPr>
        <p:spPr>
          <a:xfrm>
            <a:off x="6286500" y="4018727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๕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7" name="รูปหกเหลี่ยม 16">
            <a:extLst>
              <a:ext uri="{FF2B5EF4-FFF2-40B4-BE49-F238E27FC236}">
                <a16:creationId xmlns:a16="http://schemas.microsoft.com/office/drawing/2014/main" id="{09A90D12-C245-4E0C-B41A-136CC482B135}"/>
              </a:ext>
            </a:extLst>
          </p:cNvPr>
          <p:cNvSpPr/>
          <p:nvPr/>
        </p:nvSpPr>
        <p:spPr>
          <a:xfrm>
            <a:off x="6286500" y="4779402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๖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18" name="รูปหกเหลี่ยม 17">
            <a:extLst>
              <a:ext uri="{FF2B5EF4-FFF2-40B4-BE49-F238E27FC236}">
                <a16:creationId xmlns:a16="http://schemas.microsoft.com/office/drawing/2014/main" id="{C9394A88-D7A6-433A-8D16-66DCAD636EB1}"/>
              </a:ext>
            </a:extLst>
          </p:cNvPr>
          <p:cNvSpPr/>
          <p:nvPr/>
        </p:nvSpPr>
        <p:spPr>
          <a:xfrm>
            <a:off x="6286500" y="5589456"/>
            <a:ext cx="561976" cy="514133"/>
          </a:xfrm>
          <a:prstGeom prst="hexagon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๗</a:t>
            </a:r>
            <a:endParaRPr lang="en-US" sz="2400" b="1" dirty="0"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pic>
        <p:nvPicPr>
          <p:cNvPr id="2050" name="Picture 2" descr="นักเรียนหญิงได้รับรางวัลชนะเลิศในงานโรงเรียน eps | UIDownload">
            <a:extLst>
              <a:ext uri="{FF2B5EF4-FFF2-40B4-BE49-F238E27FC236}">
                <a16:creationId xmlns:a16="http://schemas.microsoft.com/office/drawing/2014/main" id="{30D3AC81-73C2-48B2-8B2A-87BA946F5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76" y="4416114"/>
            <a:ext cx="2321547" cy="2321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เวกเตอร์พื้นหลังคาสิโนชนะรางวัลใหญ่  eps">
            <a:extLst>
              <a:ext uri="{FF2B5EF4-FFF2-40B4-BE49-F238E27FC236}">
                <a16:creationId xmlns:a16="http://schemas.microsoft.com/office/drawing/2014/main" id="{E8F1C805-7388-4C41-A36E-D273327A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0" y="-107619"/>
            <a:ext cx="1896706" cy="2412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การออกแบบชุดรูปแบบความสำเร็จผู้ชายทำงานตกแต่งรางวัลความสำเร็จ eps ai">
            <a:extLst>
              <a:ext uri="{FF2B5EF4-FFF2-40B4-BE49-F238E27FC236}">
                <a16:creationId xmlns:a16="http://schemas.microsoft.com/office/drawing/2014/main" id="{E1E85E4A-A5CD-412D-A0A1-217254B6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3" y="2281229"/>
            <a:ext cx="1985965" cy="223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81822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262</Words>
  <Application>Microsoft Office PowerPoint</Application>
  <PresentationFormat>แบบจอกว้าง</PresentationFormat>
  <Paragraphs>67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Chulabhorn Likit Text Light๙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</cp:lastModifiedBy>
  <cp:revision>13</cp:revision>
  <dcterms:created xsi:type="dcterms:W3CDTF">2022-02-07T04:58:14Z</dcterms:created>
  <dcterms:modified xsi:type="dcterms:W3CDTF">2022-02-21T06:37:25Z</dcterms:modified>
</cp:coreProperties>
</file>